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8" r:id="rId3"/>
    <p:sldId id="257" r:id="rId4"/>
    <p:sldId id="329" r:id="rId5"/>
    <p:sldId id="365" r:id="rId6"/>
    <p:sldId id="345" r:id="rId7"/>
    <p:sldId id="368" r:id="rId8"/>
    <p:sldId id="369" r:id="rId9"/>
    <p:sldId id="371" r:id="rId10"/>
    <p:sldId id="372" r:id="rId11"/>
    <p:sldId id="373" r:id="rId12"/>
    <p:sldId id="374" r:id="rId13"/>
    <p:sldId id="377" r:id="rId14"/>
    <p:sldId id="375" r:id="rId15"/>
    <p:sldId id="376" r:id="rId16"/>
    <p:sldId id="380" r:id="rId17"/>
    <p:sldId id="378" r:id="rId18"/>
    <p:sldId id="379" r:id="rId19"/>
  </p:sldIdLst>
  <p:sldSz cx="9144000" cy="6858000" type="screen4x3"/>
  <p:notesSz cx="7099300" cy="102346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2"/>
            <a:ext cx="3076363" cy="511730"/>
          </a:xfrm>
          <a:prstGeom prst="rect">
            <a:avLst/>
          </a:prstGeom>
        </p:spPr>
        <p:txBody>
          <a:bodyPr vert="horz" lIns="94752" tIns="47377" rIns="94752" bIns="47377" rtlCol="0"/>
          <a:lstStyle>
            <a:lvl1pPr algn="l">
              <a:defRPr sz="1200"/>
            </a:lvl1pPr>
          </a:lstStyle>
          <a:p>
            <a:endParaRPr lang="zh-TW" altLang="en-US"/>
          </a:p>
        </p:txBody>
      </p:sp>
      <p:sp>
        <p:nvSpPr>
          <p:cNvPr id="3" name="日期版面配置區 2"/>
          <p:cNvSpPr>
            <a:spLocks noGrp="1"/>
          </p:cNvSpPr>
          <p:nvPr>
            <p:ph type="dt" sz="quarter" idx="1"/>
          </p:nvPr>
        </p:nvSpPr>
        <p:spPr>
          <a:xfrm>
            <a:off x="4021296" y="2"/>
            <a:ext cx="3076363" cy="511730"/>
          </a:xfrm>
          <a:prstGeom prst="rect">
            <a:avLst/>
          </a:prstGeom>
        </p:spPr>
        <p:txBody>
          <a:bodyPr vert="horz" lIns="94752" tIns="47377" rIns="94752" bIns="47377" rtlCol="0"/>
          <a:lstStyle>
            <a:lvl1pPr algn="r">
              <a:defRPr sz="1200"/>
            </a:lvl1pPr>
          </a:lstStyle>
          <a:p>
            <a:fld id="{807CD33C-1A74-4D5B-9CB4-480C8644B961}" type="datetime1">
              <a:rPr lang="zh-TW" altLang="en-US" smtClean="0"/>
              <a:t>2017/2/9</a:t>
            </a:fld>
            <a:endParaRPr lang="zh-TW" altLang="en-US"/>
          </a:p>
        </p:txBody>
      </p:sp>
      <p:sp>
        <p:nvSpPr>
          <p:cNvPr id="4" name="頁尾版面配置區 3"/>
          <p:cNvSpPr>
            <a:spLocks noGrp="1"/>
          </p:cNvSpPr>
          <p:nvPr>
            <p:ph type="ftr" sz="quarter" idx="2"/>
          </p:nvPr>
        </p:nvSpPr>
        <p:spPr>
          <a:xfrm>
            <a:off x="2" y="9721107"/>
            <a:ext cx="3076363" cy="511730"/>
          </a:xfrm>
          <a:prstGeom prst="rect">
            <a:avLst/>
          </a:prstGeom>
        </p:spPr>
        <p:txBody>
          <a:bodyPr vert="horz" lIns="94752" tIns="47377" rIns="94752" bIns="47377"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021296" y="9721107"/>
            <a:ext cx="3076363" cy="511730"/>
          </a:xfrm>
          <a:prstGeom prst="rect">
            <a:avLst/>
          </a:prstGeom>
        </p:spPr>
        <p:txBody>
          <a:bodyPr vert="horz" lIns="94752" tIns="47377" rIns="94752" bIns="47377" rtlCol="0" anchor="b"/>
          <a:lstStyle>
            <a:lvl1pPr algn="r">
              <a:defRPr sz="1200"/>
            </a:lvl1pPr>
          </a:lstStyle>
          <a:p>
            <a:fld id="{AE83EA8E-9A38-45E2-B44C-898DA5505630}" type="slidenum">
              <a:rPr lang="zh-TW" altLang="en-US" smtClean="0"/>
              <a:t>‹#›</a:t>
            </a:fld>
            <a:endParaRPr lang="zh-TW" altLang="en-US"/>
          </a:p>
        </p:txBody>
      </p:sp>
    </p:spTree>
    <p:extLst>
      <p:ext uri="{BB962C8B-B14F-4D97-AF65-F5344CB8AC3E}">
        <p14:creationId xmlns:p14="http://schemas.microsoft.com/office/powerpoint/2010/main" val="21529179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2"/>
            <a:ext cx="3076363" cy="511730"/>
          </a:xfrm>
          <a:prstGeom prst="rect">
            <a:avLst/>
          </a:prstGeom>
        </p:spPr>
        <p:txBody>
          <a:bodyPr vert="horz" lIns="94752" tIns="47377" rIns="94752" bIns="47377" rtlCol="0"/>
          <a:lstStyle>
            <a:lvl1pPr algn="l">
              <a:defRPr sz="1200"/>
            </a:lvl1pPr>
          </a:lstStyle>
          <a:p>
            <a:endParaRPr lang="zh-TW" altLang="en-US"/>
          </a:p>
        </p:txBody>
      </p:sp>
      <p:sp>
        <p:nvSpPr>
          <p:cNvPr id="3" name="日期版面配置區 2"/>
          <p:cNvSpPr>
            <a:spLocks noGrp="1"/>
          </p:cNvSpPr>
          <p:nvPr>
            <p:ph type="dt" idx="1"/>
          </p:nvPr>
        </p:nvSpPr>
        <p:spPr>
          <a:xfrm>
            <a:off x="4021296" y="2"/>
            <a:ext cx="3076363" cy="511730"/>
          </a:xfrm>
          <a:prstGeom prst="rect">
            <a:avLst/>
          </a:prstGeom>
        </p:spPr>
        <p:txBody>
          <a:bodyPr vert="horz" lIns="94752" tIns="47377" rIns="94752" bIns="47377" rtlCol="0"/>
          <a:lstStyle>
            <a:lvl1pPr algn="r">
              <a:defRPr sz="1200"/>
            </a:lvl1pPr>
          </a:lstStyle>
          <a:p>
            <a:fld id="{3B77B9D7-C119-476E-AC5C-12856C45648A}" type="datetime1">
              <a:rPr lang="zh-TW" altLang="en-US" smtClean="0"/>
              <a:t>2017/2/9</a:t>
            </a:fld>
            <a:endParaRPr lang="zh-TW" altLang="en-US"/>
          </a:p>
        </p:txBody>
      </p:sp>
      <p:sp>
        <p:nvSpPr>
          <p:cNvPr id="4" name="投影片圖像版面配置區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52" tIns="47377" rIns="94752" bIns="47377" rtlCol="0" anchor="ctr"/>
          <a:lstStyle/>
          <a:p>
            <a:endParaRPr lang="zh-TW" altLang="en-US"/>
          </a:p>
        </p:txBody>
      </p:sp>
      <p:sp>
        <p:nvSpPr>
          <p:cNvPr id="5" name="備忘稿版面配置區 4"/>
          <p:cNvSpPr>
            <a:spLocks noGrp="1"/>
          </p:cNvSpPr>
          <p:nvPr>
            <p:ph type="body" sz="quarter" idx="3"/>
          </p:nvPr>
        </p:nvSpPr>
        <p:spPr>
          <a:xfrm>
            <a:off x="709931" y="4861443"/>
            <a:ext cx="5679440" cy="4605576"/>
          </a:xfrm>
          <a:prstGeom prst="rect">
            <a:avLst/>
          </a:prstGeom>
        </p:spPr>
        <p:txBody>
          <a:bodyPr vert="horz" lIns="94752" tIns="47377" rIns="94752" bIns="4737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2" y="9721107"/>
            <a:ext cx="3076363" cy="511730"/>
          </a:xfrm>
          <a:prstGeom prst="rect">
            <a:avLst/>
          </a:prstGeom>
        </p:spPr>
        <p:txBody>
          <a:bodyPr vert="horz" lIns="94752" tIns="47377" rIns="94752" bIns="4737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4021296" y="9721107"/>
            <a:ext cx="3076363" cy="511730"/>
          </a:xfrm>
          <a:prstGeom prst="rect">
            <a:avLst/>
          </a:prstGeom>
        </p:spPr>
        <p:txBody>
          <a:bodyPr vert="horz" lIns="94752" tIns="47377" rIns="94752" bIns="47377" rtlCol="0" anchor="b"/>
          <a:lstStyle>
            <a:lvl1pPr algn="r">
              <a:defRPr sz="1200"/>
            </a:lvl1pPr>
          </a:lstStyle>
          <a:p>
            <a:fld id="{333F44D6-6395-4570-A872-A9CA949988B5}" type="slidenum">
              <a:rPr lang="zh-TW" altLang="en-US" smtClean="0"/>
              <a:pPr/>
              <a:t>‹#›</a:t>
            </a:fld>
            <a:endParaRPr lang="zh-TW" altLang="en-US"/>
          </a:p>
        </p:txBody>
      </p:sp>
    </p:spTree>
    <p:extLst>
      <p:ext uri="{BB962C8B-B14F-4D97-AF65-F5344CB8AC3E}">
        <p14:creationId xmlns:p14="http://schemas.microsoft.com/office/powerpoint/2010/main" val="201963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333F44D6-6395-4570-A872-A9CA949988B5}" type="slidenum">
              <a:rPr lang="zh-TW" altLang="en-US" smtClean="0"/>
              <a:pPr/>
              <a:t>3</a:t>
            </a:fld>
            <a:endParaRPr lang="zh-TW" altLang="en-US"/>
          </a:p>
        </p:txBody>
      </p:sp>
    </p:spTree>
    <p:extLst>
      <p:ext uri="{BB962C8B-B14F-4D97-AF65-F5344CB8AC3E}">
        <p14:creationId xmlns:p14="http://schemas.microsoft.com/office/powerpoint/2010/main" val="704904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pPr/>
              <a:t>2017/2/9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emf"/></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辦公行政\海報檔\ppt公板.jpg"/>
          <p:cNvPicPr>
            <a:picLocks noChangeAspect="1" noChangeArrowheads="1"/>
          </p:cNvPicPr>
          <p:nvPr/>
        </p:nvPicPr>
        <p:blipFill>
          <a:blip r:embed="rId2" cstate="print"/>
          <a:srcRect/>
          <a:stretch>
            <a:fillRect/>
          </a:stretch>
        </p:blipFill>
        <p:spPr bwMode="auto">
          <a:xfrm>
            <a:off x="-1" y="188640"/>
            <a:ext cx="9089417" cy="6597922"/>
          </a:xfrm>
          <a:prstGeom prst="rect">
            <a:avLst/>
          </a:prstGeom>
          <a:noFill/>
        </p:spPr>
      </p:pic>
      <p:pic>
        <p:nvPicPr>
          <p:cNvPr id="8" name="圖片 7" descr="學院馬克杯-01 (2).png"/>
          <p:cNvPicPr>
            <a:picLocks noChangeAspect="1"/>
          </p:cNvPicPr>
          <p:nvPr/>
        </p:nvPicPr>
        <p:blipFill>
          <a:blip r:embed="rId3" cstate="print"/>
          <a:stretch>
            <a:fillRect/>
          </a:stretch>
        </p:blipFill>
        <p:spPr>
          <a:xfrm>
            <a:off x="2915816" y="5517232"/>
            <a:ext cx="6048672" cy="198687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辦公行政\海報檔\ppt公板1.jpg"/>
          <p:cNvPicPr>
            <a:picLocks noChangeAspect="1" noChangeArrowheads="1"/>
          </p:cNvPicPr>
          <p:nvPr/>
        </p:nvPicPr>
        <p:blipFill>
          <a:blip r:embed="rId2" cstate="print"/>
          <a:srcRect/>
          <a:stretch>
            <a:fillRect/>
          </a:stretch>
        </p:blipFill>
        <p:spPr bwMode="auto">
          <a:xfrm>
            <a:off x="1" y="0"/>
            <a:ext cx="9286908" cy="6857999"/>
          </a:xfrm>
          <a:prstGeom prst="rect">
            <a:avLst/>
          </a:prstGeom>
          <a:noFill/>
        </p:spPr>
      </p:pic>
      <p:sp>
        <p:nvSpPr>
          <p:cNvPr id="3" name="標題 2"/>
          <p:cNvSpPr>
            <a:spLocks noGrp="1"/>
          </p:cNvSpPr>
          <p:nvPr>
            <p:ph type="title"/>
          </p:nvPr>
        </p:nvSpPr>
        <p:spPr/>
        <p:txBody>
          <a:bodyPr>
            <a:normAutofit/>
          </a:bodyPr>
          <a:lstStyle/>
          <a:p>
            <a:r>
              <a:rPr lang="zh-TW" altLang="en-US" dirty="0" smtClean="0">
                <a:solidFill>
                  <a:schemeClr val="accent2"/>
                </a:solidFill>
                <a:latin typeface="標楷體" panose="03000509000000000000" pitchFamily="65" charset="-120"/>
                <a:ea typeface="標楷體" panose="03000509000000000000" pitchFamily="65" charset="-120"/>
              </a:rPr>
              <a:t>關於理工學院</a:t>
            </a:r>
            <a:endParaRPr lang="zh-TW" altLang="en-US" dirty="0">
              <a:solidFill>
                <a:schemeClr val="accent2"/>
              </a:solidFill>
              <a:latin typeface="標楷體" panose="03000509000000000000" pitchFamily="65" charset="-120"/>
              <a:ea typeface="標楷體" panose="03000509000000000000" pitchFamily="65" charset="-120"/>
            </a:endParaRPr>
          </a:p>
        </p:txBody>
      </p:sp>
      <p:sp>
        <p:nvSpPr>
          <p:cNvPr id="4" name="內容版面配置區 3"/>
          <p:cNvSpPr>
            <a:spLocks noGrp="1"/>
          </p:cNvSpPr>
          <p:nvPr>
            <p:ph idx="1"/>
          </p:nvPr>
        </p:nvSpPr>
        <p:spPr>
          <a:xfrm>
            <a:off x="214282" y="1142984"/>
            <a:ext cx="8229600" cy="2428892"/>
          </a:xfrm>
        </p:spPr>
        <p:txBody>
          <a:bodyPr>
            <a:noAutofit/>
          </a:bodyPr>
          <a:lstStyle/>
          <a:p>
            <a:r>
              <a:rPr lang="zh-TW" altLang="en-US" sz="2400" dirty="0" smtClean="0">
                <a:latin typeface="標楷體" panose="03000509000000000000" pitchFamily="65" charset="-120"/>
                <a:ea typeface="標楷體" panose="03000509000000000000" pitchFamily="65" charset="-120"/>
              </a:rPr>
              <a:t>國立聯合大學於民國九十二年八月正式完成改制後設立本院，目前設有機械、化工、材料、環安、土木、能源六個系所與智慧綠能國際碩士學位學程以及材料與化學工程博士學位學程，另外配合在地產官學需要設有災害防救科技研究中心、玻璃及光纖材料研究中心、能源研究中心、</a:t>
            </a:r>
            <a:r>
              <a:rPr lang="zh-TW" altLang="zh-TW" sz="2400" dirty="0">
                <a:latin typeface="標楷體" pitchFamily="65" charset="-120"/>
                <a:ea typeface="標楷體" pitchFamily="65" charset="-120"/>
              </a:rPr>
              <a:t>工程科技</a:t>
            </a:r>
            <a:r>
              <a:rPr lang="zh-TW" altLang="zh-TW" sz="2400" dirty="0" smtClean="0">
                <a:latin typeface="標楷體" pitchFamily="65" charset="-120"/>
                <a:ea typeface="標楷體" pitchFamily="65" charset="-120"/>
              </a:rPr>
              <a:t>研究中心</a:t>
            </a:r>
            <a:r>
              <a:rPr lang="zh-TW" altLang="en-US" sz="2400" dirty="0" smtClean="0">
                <a:latin typeface="標楷體" pitchFamily="65" charset="-120"/>
                <a:ea typeface="標楷體" pitchFamily="65" charset="-120"/>
              </a:rPr>
              <a:t>、及環境教育及永續發展中心。</a:t>
            </a:r>
          </a:p>
          <a:p>
            <a:pPr>
              <a:buNone/>
            </a:pPr>
            <a:endParaRPr lang="zh-TW" altLang="en-US" sz="2400" dirty="0">
              <a:latin typeface="標楷體" panose="03000509000000000000" pitchFamily="65" charset="-120"/>
              <a:ea typeface="標楷體" panose="03000509000000000000" pitchFamily="65" charset="-120"/>
            </a:endParaRPr>
          </a:p>
        </p:txBody>
      </p:sp>
      <p:pic>
        <p:nvPicPr>
          <p:cNvPr id="5" name="圖片 4" descr="1012040949051538_1.jpg"/>
          <p:cNvPicPr>
            <a:picLocks noChangeAspect="1"/>
          </p:cNvPicPr>
          <p:nvPr/>
        </p:nvPicPr>
        <p:blipFill>
          <a:blip r:embed="rId3" cstate="print"/>
          <a:stretch>
            <a:fillRect/>
          </a:stretch>
        </p:blipFill>
        <p:spPr>
          <a:xfrm>
            <a:off x="1285852" y="3571876"/>
            <a:ext cx="3002271" cy="2000264"/>
          </a:xfrm>
          <a:prstGeom prst="rect">
            <a:avLst/>
          </a:prstGeom>
        </p:spPr>
      </p:pic>
      <p:pic>
        <p:nvPicPr>
          <p:cNvPr id="2" name="Picture 2" descr="F:\G曹\校園圖\f1294385643795.jpg"/>
          <p:cNvPicPr>
            <a:picLocks noChangeAspect="1" noChangeArrowheads="1"/>
          </p:cNvPicPr>
          <p:nvPr/>
        </p:nvPicPr>
        <p:blipFill>
          <a:blip r:embed="rId4" cstate="print"/>
          <a:srcRect/>
          <a:stretch>
            <a:fillRect/>
          </a:stretch>
        </p:blipFill>
        <p:spPr bwMode="auto">
          <a:xfrm>
            <a:off x="4857752" y="4357694"/>
            <a:ext cx="3043239" cy="201931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辦公行政\海報檔\ppt公板1.jpg"/>
          <p:cNvPicPr>
            <a:picLocks noChangeAspect="1" noChangeArrowheads="1"/>
          </p:cNvPicPr>
          <p:nvPr/>
        </p:nvPicPr>
        <p:blipFill>
          <a:blip r:embed="rId3" cstate="print"/>
          <a:srcRect/>
          <a:stretch>
            <a:fillRect/>
          </a:stretch>
        </p:blipFill>
        <p:spPr bwMode="auto">
          <a:xfrm>
            <a:off x="-71470" y="25"/>
            <a:ext cx="9286908" cy="6857999"/>
          </a:xfrm>
          <a:prstGeom prst="rect">
            <a:avLst/>
          </a:prstGeom>
          <a:noFill/>
        </p:spPr>
      </p:pic>
      <p:sp>
        <p:nvSpPr>
          <p:cNvPr id="3" name="標題 2"/>
          <p:cNvSpPr>
            <a:spLocks noGrp="1"/>
          </p:cNvSpPr>
          <p:nvPr>
            <p:ph type="title"/>
          </p:nvPr>
        </p:nvSpPr>
        <p:spPr>
          <a:xfrm>
            <a:off x="2928926" y="38174"/>
            <a:ext cx="3286750" cy="746532"/>
          </a:xfrm>
        </p:spPr>
        <p:txBody>
          <a:bodyPr>
            <a:normAutofit/>
          </a:bodyPr>
          <a:lstStyle/>
          <a:p>
            <a:r>
              <a:rPr lang="zh-TW" altLang="en-US" sz="3600" dirty="0" smtClean="0">
                <a:latin typeface="標楷體" panose="03000509000000000000" pitchFamily="65" charset="-120"/>
                <a:ea typeface="標楷體" panose="03000509000000000000" pitchFamily="65" charset="-120"/>
              </a:rPr>
              <a:t>組織現況</a:t>
            </a:r>
            <a:endParaRPr lang="zh-TW" altLang="en-US" sz="3600" dirty="0">
              <a:latin typeface="標楷體" panose="03000509000000000000" pitchFamily="65" charset="-120"/>
              <a:ea typeface="標楷體" panose="03000509000000000000" pitchFamily="65" charset="-120"/>
            </a:endParaRPr>
          </a:p>
        </p:txBody>
      </p:sp>
      <p:sp>
        <p:nvSpPr>
          <p:cNvPr id="44" name="矩形 43"/>
          <p:cNvSpPr/>
          <p:nvPr/>
        </p:nvSpPr>
        <p:spPr>
          <a:xfrm>
            <a:off x="5643570" y="2071678"/>
            <a:ext cx="1285884"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ea typeface="標楷體" panose="03000509000000000000" pitchFamily="65" charset="-120"/>
              </a:rPr>
              <a:t>系所單位</a:t>
            </a:r>
            <a:endParaRPr lang="zh-TW" altLang="en-US" dirty="0">
              <a:ea typeface="標楷體" panose="03000509000000000000" pitchFamily="65" charset="-120"/>
            </a:endParaRPr>
          </a:p>
        </p:txBody>
      </p:sp>
      <p:sp>
        <p:nvSpPr>
          <p:cNvPr id="45" name="矩形 44"/>
          <p:cNvSpPr/>
          <p:nvPr/>
        </p:nvSpPr>
        <p:spPr>
          <a:xfrm>
            <a:off x="3071802" y="785794"/>
            <a:ext cx="3071834" cy="71438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800" dirty="0" smtClean="0">
                <a:ea typeface="標楷體" panose="03000509000000000000" pitchFamily="65" charset="-120"/>
              </a:rPr>
              <a:t>理工學院</a:t>
            </a:r>
            <a:endParaRPr lang="en-US" altLang="zh-TW" sz="2800" dirty="0" smtClean="0">
              <a:ea typeface="標楷體" panose="03000509000000000000" pitchFamily="65" charset="-120"/>
            </a:endParaRPr>
          </a:p>
        </p:txBody>
      </p:sp>
      <p:sp>
        <p:nvSpPr>
          <p:cNvPr id="46" name="矩形 45"/>
          <p:cNvSpPr/>
          <p:nvPr/>
        </p:nvSpPr>
        <p:spPr>
          <a:xfrm>
            <a:off x="928662" y="2071678"/>
            <a:ext cx="1285884"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ea typeface="標楷體" panose="03000509000000000000" pitchFamily="65" charset="-120"/>
              </a:rPr>
              <a:t>研究中心</a:t>
            </a:r>
            <a:endParaRPr lang="zh-TW" altLang="en-US" dirty="0">
              <a:ea typeface="標楷體" panose="03000509000000000000" pitchFamily="65" charset="-120"/>
            </a:endParaRPr>
          </a:p>
        </p:txBody>
      </p:sp>
      <p:sp>
        <p:nvSpPr>
          <p:cNvPr id="47" name="矩形 46"/>
          <p:cNvSpPr/>
          <p:nvPr/>
        </p:nvSpPr>
        <p:spPr>
          <a:xfrm>
            <a:off x="7215206" y="2500306"/>
            <a:ext cx="1928794" cy="150019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sz="1600" dirty="0" smtClean="0">
                <a:ea typeface="標楷體" panose="03000509000000000000" pitchFamily="65" charset="-120"/>
              </a:rPr>
              <a:t>機械工程學系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所</a:t>
            </a:r>
            <a:r>
              <a:rPr lang="en-US" altLang="zh-TW" sz="1600" dirty="0" smtClean="0">
                <a:ea typeface="標楷體" panose="03000509000000000000" pitchFamily="65" charset="-120"/>
              </a:rPr>
              <a:t>)</a:t>
            </a:r>
          </a:p>
          <a:p>
            <a:pPr algn="ctr"/>
            <a:r>
              <a:rPr lang="zh-TW" altLang="en-US" sz="1200" dirty="0" smtClean="0">
                <a:ea typeface="標楷體" panose="03000509000000000000" pitchFamily="65" charset="-120"/>
              </a:rPr>
              <a:t>系主任</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古運宏主任</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專任教師人數</a:t>
            </a:r>
            <a:r>
              <a:rPr lang="en-US" altLang="zh-TW" sz="1200" dirty="0" smtClean="0">
                <a:ea typeface="標楷體" panose="03000509000000000000" pitchFamily="65" charset="-120"/>
              </a:rPr>
              <a:t>:24</a:t>
            </a:r>
            <a:r>
              <a:rPr lang="zh-TW" altLang="en-US" sz="1200" dirty="0" smtClean="0">
                <a:ea typeface="標楷體" panose="03000509000000000000" pitchFamily="65" charset="-120"/>
              </a:rPr>
              <a:t>人</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學生人數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721</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大學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35</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碩班</a:t>
            </a:r>
            <a:r>
              <a:rPr lang="en-US" altLang="zh-TW" sz="1200" dirty="0" smtClean="0">
                <a:ea typeface="標楷體" panose="03000509000000000000" pitchFamily="65" charset="-120"/>
              </a:rPr>
              <a:t>)</a:t>
            </a:r>
            <a:endParaRPr lang="zh-TW" altLang="en-US" sz="1200" dirty="0">
              <a:ea typeface="標楷體" panose="03000509000000000000" pitchFamily="65" charset="-120"/>
            </a:endParaRPr>
          </a:p>
        </p:txBody>
      </p:sp>
      <p:sp>
        <p:nvSpPr>
          <p:cNvPr id="48" name="矩形 47"/>
          <p:cNvSpPr/>
          <p:nvPr/>
        </p:nvSpPr>
        <p:spPr>
          <a:xfrm>
            <a:off x="3428992" y="4000504"/>
            <a:ext cx="2000264" cy="164307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能源工程學系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所</a:t>
            </a:r>
            <a:r>
              <a:rPr lang="en-US" altLang="zh-TW" sz="1600" dirty="0" smtClean="0">
                <a:ea typeface="標楷體" panose="03000509000000000000" pitchFamily="65" charset="-120"/>
              </a:rPr>
              <a:t>)</a:t>
            </a:r>
          </a:p>
          <a:p>
            <a:pPr algn="ctr"/>
            <a:r>
              <a:rPr lang="zh-TW" altLang="en-US" sz="1200" dirty="0" smtClean="0">
                <a:ea typeface="標楷體" panose="03000509000000000000" pitchFamily="65" charset="-120"/>
              </a:rPr>
              <a:t>系主任</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黃明輝主任</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專任教師人數</a:t>
            </a:r>
            <a:r>
              <a:rPr lang="en-US" altLang="zh-TW" sz="1200" dirty="0" smtClean="0">
                <a:ea typeface="標楷體" panose="03000509000000000000" pitchFamily="65" charset="-120"/>
              </a:rPr>
              <a:t>:9</a:t>
            </a:r>
            <a:r>
              <a:rPr lang="zh-TW" altLang="en-US" sz="1200" dirty="0" smtClean="0">
                <a:ea typeface="標楷體" panose="03000509000000000000" pitchFamily="65" charset="-120"/>
              </a:rPr>
              <a:t>人</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學生人數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151</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大學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11</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碩班</a:t>
            </a:r>
            <a:r>
              <a:rPr lang="en-US" altLang="zh-TW" sz="1200" dirty="0" smtClean="0">
                <a:ea typeface="標楷體" panose="03000509000000000000" pitchFamily="65" charset="-120"/>
              </a:rPr>
              <a:t>)</a:t>
            </a:r>
            <a:endParaRPr lang="zh-TW" altLang="en-US" sz="12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endParaRPr lang="zh-TW" altLang="en-US" sz="1600" dirty="0">
              <a:ea typeface="標楷體" panose="03000509000000000000" pitchFamily="65" charset="-120"/>
            </a:endParaRPr>
          </a:p>
        </p:txBody>
      </p:sp>
      <p:sp>
        <p:nvSpPr>
          <p:cNvPr id="49" name="矩形 48"/>
          <p:cNvSpPr/>
          <p:nvPr/>
        </p:nvSpPr>
        <p:spPr>
          <a:xfrm>
            <a:off x="5429256" y="4000504"/>
            <a:ext cx="1857388" cy="164307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材料科學工程學系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所</a:t>
            </a:r>
            <a:r>
              <a:rPr lang="en-US" altLang="zh-TW" sz="1600" dirty="0" smtClean="0">
                <a:ea typeface="標楷體" panose="03000509000000000000" pitchFamily="65" charset="-120"/>
              </a:rPr>
              <a:t>)</a:t>
            </a:r>
          </a:p>
          <a:p>
            <a:pPr algn="ctr"/>
            <a:r>
              <a:rPr lang="zh-TW" altLang="en-US" sz="1200" dirty="0" smtClean="0">
                <a:ea typeface="標楷體" panose="03000509000000000000" pitchFamily="65" charset="-120"/>
              </a:rPr>
              <a:t>系主任</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謝 健主任</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專任教師人數</a:t>
            </a:r>
            <a:r>
              <a:rPr lang="en-US" altLang="zh-TW" sz="1200" dirty="0" smtClean="0">
                <a:ea typeface="標楷體" panose="03000509000000000000" pitchFamily="65" charset="-120"/>
              </a:rPr>
              <a:t>:10</a:t>
            </a:r>
            <a:r>
              <a:rPr lang="zh-TW" altLang="en-US" sz="1200" dirty="0" smtClean="0">
                <a:ea typeface="標楷體" panose="03000509000000000000" pitchFamily="65" charset="-120"/>
              </a:rPr>
              <a:t>人</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學生人數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174</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大學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18</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碩班</a:t>
            </a:r>
            <a:r>
              <a:rPr lang="en-US" altLang="zh-TW" sz="1200" dirty="0" smtClean="0">
                <a:ea typeface="標楷體" panose="03000509000000000000" pitchFamily="65" charset="-120"/>
              </a:rPr>
              <a:t>)</a:t>
            </a:r>
            <a:endParaRPr lang="zh-TW" altLang="en-US" sz="1200" dirty="0" smtClean="0">
              <a:ea typeface="標楷體" panose="03000509000000000000" pitchFamily="65" charset="-120"/>
            </a:endParaRPr>
          </a:p>
          <a:p>
            <a:pPr algn="ctr"/>
            <a:endParaRPr lang="zh-TW" altLang="en-US" sz="1600" dirty="0">
              <a:ea typeface="標楷體" panose="03000509000000000000" pitchFamily="65" charset="-120"/>
            </a:endParaRPr>
          </a:p>
        </p:txBody>
      </p:sp>
      <p:sp>
        <p:nvSpPr>
          <p:cNvPr id="50" name="矩形 49"/>
          <p:cNvSpPr/>
          <p:nvPr/>
        </p:nvSpPr>
        <p:spPr>
          <a:xfrm>
            <a:off x="5357818" y="2500306"/>
            <a:ext cx="1928826" cy="1500198"/>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化學工程學系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所</a:t>
            </a:r>
            <a:r>
              <a:rPr lang="en-US" altLang="zh-TW" sz="1600" dirty="0" smtClean="0">
                <a:ea typeface="標楷體" panose="03000509000000000000" pitchFamily="65" charset="-120"/>
              </a:rPr>
              <a:t>)</a:t>
            </a:r>
          </a:p>
          <a:p>
            <a:pPr algn="ctr"/>
            <a:r>
              <a:rPr lang="zh-TW" altLang="en-US" sz="1200" dirty="0" smtClean="0">
                <a:ea typeface="標楷體" panose="03000509000000000000" pitchFamily="65" charset="-120"/>
              </a:rPr>
              <a:t>系主任</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趙恩中主任</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專任教師人數</a:t>
            </a:r>
            <a:r>
              <a:rPr lang="en-US" altLang="zh-TW" sz="1200" dirty="0" smtClean="0">
                <a:ea typeface="標楷體" panose="03000509000000000000" pitchFamily="65" charset="-120"/>
              </a:rPr>
              <a:t>:17</a:t>
            </a:r>
            <a:r>
              <a:rPr lang="zh-TW" altLang="en-US" sz="1200" dirty="0" smtClean="0">
                <a:ea typeface="標楷體" panose="03000509000000000000" pitchFamily="65" charset="-120"/>
              </a:rPr>
              <a:t>人</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學生人數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480</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大學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31</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碩班</a:t>
            </a:r>
            <a:r>
              <a:rPr lang="en-US" altLang="zh-TW" sz="1200" dirty="0" smtClean="0">
                <a:ea typeface="標楷體" panose="03000509000000000000" pitchFamily="65" charset="-120"/>
              </a:rPr>
              <a:t>)</a:t>
            </a:r>
            <a:endParaRPr lang="zh-TW" altLang="en-US" sz="12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endParaRPr lang="zh-TW" altLang="en-US" sz="1600" dirty="0">
              <a:ea typeface="標楷體" panose="03000509000000000000" pitchFamily="65" charset="-120"/>
            </a:endParaRPr>
          </a:p>
        </p:txBody>
      </p:sp>
      <p:sp>
        <p:nvSpPr>
          <p:cNvPr id="51" name="矩形 50"/>
          <p:cNvSpPr/>
          <p:nvPr/>
        </p:nvSpPr>
        <p:spPr>
          <a:xfrm>
            <a:off x="7286644" y="4000504"/>
            <a:ext cx="1857356" cy="164307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環境與安全衛生工程學系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所</a:t>
            </a:r>
            <a:r>
              <a:rPr lang="en-US" altLang="zh-TW" sz="1600" dirty="0" smtClean="0">
                <a:ea typeface="標楷體" panose="03000509000000000000" pitchFamily="65" charset="-120"/>
              </a:rPr>
              <a:t>)</a:t>
            </a:r>
          </a:p>
          <a:p>
            <a:pPr algn="ctr"/>
            <a:r>
              <a:rPr lang="zh-TW" altLang="en-US" sz="1200" dirty="0" smtClean="0">
                <a:ea typeface="標楷體" panose="03000509000000000000" pitchFamily="65" charset="-120"/>
              </a:rPr>
              <a:t>系主任</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曾如玲主任</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專任教師人數</a:t>
            </a:r>
            <a:r>
              <a:rPr lang="en-US" altLang="zh-TW" sz="1200" dirty="0" smtClean="0">
                <a:ea typeface="標楷體" panose="03000509000000000000" pitchFamily="65" charset="-120"/>
              </a:rPr>
              <a:t>:14</a:t>
            </a:r>
            <a:r>
              <a:rPr lang="zh-TW" altLang="en-US" sz="1200" dirty="0" smtClean="0">
                <a:ea typeface="標楷體" panose="03000509000000000000" pitchFamily="65" charset="-120"/>
              </a:rPr>
              <a:t>人</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學生人數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373</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大學</a:t>
            </a:r>
            <a:r>
              <a:rPr lang="en-US" altLang="zh-TW" sz="1200" dirty="0" smtClean="0">
                <a:ea typeface="標楷體" panose="03000509000000000000" pitchFamily="65" charset="-120"/>
              </a:rPr>
              <a:t>)</a:t>
            </a:r>
          </a:p>
          <a:p>
            <a:pPr algn="ctr"/>
            <a:r>
              <a:rPr lang="en-US" altLang="zh-TW" sz="1200" smtClean="0">
                <a:ea typeface="標楷體" panose="03000509000000000000" pitchFamily="65" charset="-120"/>
              </a:rPr>
              <a:t>32</a:t>
            </a:r>
            <a:r>
              <a:rPr lang="zh-TW" altLang="en-US" sz="120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碩班</a:t>
            </a:r>
            <a:r>
              <a:rPr lang="en-US" altLang="zh-TW" sz="1200" dirty="0" smtClean="0">
                <a:ea typeface="標楷體" panose="03000509000000000000" pitchFamily="65" charset="-120"/>
              </a:rPr>
              <a:t>)</a:t>
            </a:r>
            <a:endParaRPr lang="zh-TW" altLang="en-US" sz="1200" dirty="0" smtClean="0">
              <a:ea typeface="標楷體" panose="03000509000000000000" pitchFamily="65" charset="-120"/>
            </a:endParaRPr>
          </a:p>
          <a:p>
            <a:pPr algn="ctr"/>
            <a:endParaRPr lang="zh-TW" altLang="en-US" sz="1600" dirty="0">
              <a:ea typeface="標楷體" panose="03000509000000000000" pitchFamily="65" charset="-120"/>
            </a:endParaRPr>
          </a:p>
        </p:txBody>
      </p:sp>
      <p:sp>
        <p:nvSpPr>
          <p:cNvPr id="52" name="矩形 51"/>
          <p:cNvSpPr/>
          <p:nvPr/>
        </p:nvSpPr>
        <p:spPr>
          <a:xfrm>
            <a:off x="3428992" y="2500306"/>
            <a:ext cx="2000264" cy="150019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土木與防災工程</a:t>
            </a: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學系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所</a:t>
            </a:r>
            <a:r>
              <a:rPr lang="en-US" altLang="zh-TW" sz="1600" dirty="0" smtClean="0">
                <a:ea typeface="標楷體" panose="03000509000000000000" pitchFamily="65" charset="-120"/>
              </a:rPr>
              <a:t>)</a:t>
            </a:r>
          </a:p>
          <a:p>
            <a:pPr algn="ctr"/>
            <a:r>
              <a:rPr lang="zh-TW" altLang="en-US" sz="1200" dirty="0" smtClean="0">
                <a:ea typeface="標楷體" panose="03000509000000000000" pitchFamily="65" charset="-120"/>
              </a:rPr>
              <a:t>系主任</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陳博亮主任</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專任教師人數</a:t>
            </a:r>
            <a:r>
              <a:rPr lang="en-US" altLang="zh-TW" sz="1200" dirty="0" smtClean="0">
                <a:ea typeface="標楷體" panose="03000509000000000000" pitchFamily="65" charset="-120"/>
              </a:rPr>
              <a:t>:11</a:t>
            </a:r>
            <a:r>
              <a:rPr lang="zh-TW" altLang="en-US" sz="1200" dirty="0" smtClean="0">
                <a:ea typeface="標楷體" panose="03000509000000000000" pitchFamily="65" charset="-120"/>
              </a:rPr>
              <a:t>人</a:t>
            </a:r>
            <a:endParaRPr lang="en-US" altLang="zh-TW" sz="1200" dirty="0" smtClean="0">
              <a:ea typeface="標楷體" panose="03000509000000000000" pitchFamily="65" charset="-120"/>
            </a:endParaRPr>
          </a:p>
          <a:p>
            <a:pPr algn="ctr"/>
            <a:r>
              <a:rPr lang="zh-TW" altLang="en-US" sz="1200" dirty="0" smtClean="0">
                <a:ea typeface="標楷體" panose="03000509000000000000" pitchFamily="65" charset="-120"/>
              </a:rPr>
              <a:t>學生人數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384</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大學</a:t>
            </a:r>
            <a:r>
              <a:rPr lang="en-US" altLang="zh-TW" sz="1200" dirty="0" smtClean="0">
                <a:ea typeface="標楷體" panose="03000509000000000000" pitchFamily="65" charset="-120"/>
              </a:rPr>
              <a:t>)</a:t>
            </a:r>
          </a:p>
          <a:p>
            <a:pPr algn="ctr"/>
            <a:r>
              <a:rPr lang="en-US" altLang="zh-TW" sz="1200" dirty="0" smtClean="0">
                <a:ea typeface="標楷體" panose="03000509000000000000" pitchFamily="65" charset="-120"/>
              </a:rPr>
              <a:t>26</a:t>
            </a:r>
            <a:r>
              <a:rPr lang="zh-TW" altLang="en-US" sz="1200" dirty="0" smtClean="0">
                <a:ea typeface="標楷體" panose="03000509000000000000" pitchFamily="65" charset="-120"/>
              </a:rPr>
              <a:t>人</a:t>
            </a:r>
            <a:r>
              <a:rPr lang="en-US" altLang="zh-TW" sz="1200" dirty="0" smtClean="0">
                <a:ea typeface="標楷體" panose="03000509000000000000" pitchFamily="65" charset="-120"/>
              </a:rPr>
              <a:t>(</a:t>
            </a:r>
            <a:r>
              <a:rPr lang="zh-TW" altLang="en-US" sz="1200" dirty="0" smtClean="0">
                <a:ea typeface="標楷體" panose="03000509000000000000" pitchFamily="65" charset="-120"/>
              </a:rPr>
              <a:t>碩班</a:t>
            </a:r>
            <a:r>
              <a:rPr lang="en-US" altLang="zh-TW" sz="1200" dirty="0" smtClean="0">
                <a:ea typeface="標楷體" panose="03000509000000000000" pitchFamily="65" charset="-120"/>
              </a:rPr>
              <a:t>)</a:t>
            </a:r>
          </a:p>
          <a:p>
            <a:pPr algn="ctr"/>
            <a:endParaRPr lang="zh-TW" altLang="en-US" sz="1600" dirty="0">
              <a:ea typeface="標楷體" panose="03000509000000000000" pitchFamily="65" charset="-120"/>
            </a:endParaRPr>
          </a:p>
        </p:txBody>
      </p:sp>
      <p:sp>
        <p:nvSpPr>
          <p:cNvPr id="55" name="矩形 54"/>
          <p:cNvSpPr/>
          <p:nvPr/>
        </p:nvSpPr>
        <p:spPr>
          <a:xfrm>
            <a:off x="500034" y="2643182"/>
            <a:ext cx="2214578" cy="357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smtClean="0">
                <a:ea typeface="標楷體" panose="03000509000000000000" pitchFamily="65" charset="-120"/>
              </a:rPr>
              <a:t>土木檢測中心</a:t>
            </a:r>
            <a:endParaRPr lang="zh-TW" altLang="en-US" dirty="0">
              <a:ea typeface="標楷體" panose="03000509000000000000" pitchFamily="65" charset="-120"/>
            </a:endParaRPr>
          </a:p>
        </p:txBody>
      </p:sp>
      <p:sp>
        <p:nvSpPr>
          <p:cNvPr id="56" name="矩形 55"/>
          <p:cNvSpPr/>
          <p:nvPr/>
        </p:nvSpPr>
        <p:spPr>
          <a:xfrm>
            <a:off x="500034" y="3143248"/>
            <a:ext cx="2214578" cy="357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smtClean="0">
                <a:ea typeface="標楷體" panose="03000509000000000000" pitchFamily="65" charset="-120"/>
              </a:rPr>
              <a:t>災害防救中心</a:t>
            </a:r>
            <a:endParaRPr lang="zh-TW" altLang="en-US" dirty="0">
              <a:ea typeface="標楷體" panose="03000509000000000000" pitchFamily="65" charset="-120"/>
            </a:endParaRPr>
          </a:p>
        </p:txBody>
      </p:sp>
      <p:sp>
        <p:nvSpPr>
          <p:cNvPr id="57" name="矩形 56"/>
          <p:cNvSpPr/>
          <p:nvPr/>
        </p:nvSpPr>
        <p:spPr>
          <a:xfrm>
            <a:off x="500034" y="3714752"/>
            <a:ext cx="2214578" cy="357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smtClean="0">
                <a:ea typeface="標楷體" panose="03000509000000000000" pitchFamily="65" charset="-120"/>
              </a:rPr>
              <a:t>能源研究中心</a:t>
            </a:r>
            <a:endParaRPr lang="zh-TW" altLang="en-US" dirty="0">
              <a:ea typeface="標楷體" panose="03000509000000000000" pitchFamily="65" charset="-120"/>
            </a:endParaRPr>
          </a:p>
        </p:txBody>
      </p:sp>
      <p:sp>
        <p:nvSpPr>
          <p:cNvPr id="58" name="矩形 57"/>
          <p:cNvSpPr/>
          <p:nvPr/>
        </p:nvSpPr>
        <p:spPr>
          <a:xfrm>
            <a:off x="214282" y="4643446"/>
            <a:ext cx="2786082" cy="357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smtClean="0">
                <a:ea typeface="標楷體" panose="03000509000000000000" pitchFamily="65" charset="-120"/>
              </a:rPr>
              <a:t>環境教育及永續發展中心</a:t>
            </a:r>
            <a:endParaRPr lang="zh-TW" altLang="en-US" dirty="0">
              <a:ea typeface="標楷體" panose="03000509000000000000" pitchFamily="65" charset="-120"/>
            </a:endParaRPr>
          </a:p>
        </p:txBody>
      </p:sp>
      <p:sp>
        <p:nvSpPr>
          <p:cNvPr id="59" name="矩形 58"/>
          <p:cNvSpPr/>
          <p:nvPr/>
        </p:nvSpPr>
        <p:spPr>
          <a:xfrm>
            <a:off x="214282" y="4214818"/>
            <a:ext cx="2714644" cy="357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smtClean="0">
                <a:ea typeface="標楷體" panose="03000509000000000000" pitchFamily="65" charset="-120"/>
              </a:rPr>
              <a:t>玻璃及光纖材料研究中心</a:t>
            </a:r>
            <a:endParaRPr lang="zh-TW" altLang="en-US" dirty="0">
              <a:ea typeface="標楷體" panose="03000509000000000000" pitchFamily="65" charset="-120"/>
            </a:endParaRPr>
          </a:p>
        </p:txBody>
      </p:sp>
      <p:sp>
        <p:nvSpPr>
          <p:cNvPr id="60" name="矩形 59"/>
          <p:cNvSpPr/>
          <p:nvPr/>
        </p:nvSpPr>
        <p:spPr>
          <a:xfrm>
            <a:off x="4286248" y="6286496"/>
            <a:ext cx="4205318" cy="571504"/>
          </a:xfrm>
          <a:prstGeom prst="rect">
            <a:avLst/>
          </a:prstGeom>
          <a:solidFill>
            <a:srgbClr val="FFC000"/>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材料與化學博士學位學程</a:t>
            </a: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系主任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謝 健主任</a:t>
            </a:r>
            <a:endParaRPr lang="en-US" altLang="zh-TW" sz="16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endParaRPr lang="zh-TW" altLang="en-US" sz="1600" dirty="0">
              <a:ea typeface="標楷體" panose="03000509000000000000" pitchFamily="65" charset="-120"/>
            </a:endParaRPr>
          </a:p>
        </p:txBody>
      </p:sp>
      <p:sp>
        <p:nvSpPr>
          <p:cNvPr id="61" name="矩形 60"/>
          <p:cNvSpPr/>
          <p:nvPr/>
        </p:nvSpPr>
        <p:spPr>
          <a:xfrm>
            <a:off x="4286248" y="5643578"/>
            <a:ext cx="4205318" cy="571504"/>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ltLang="zh-TW" sz="16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智慧綠能碩士學位學程</a:t>
            </a:r>
            <a:endParaRPr lang="en-US" altLang="zh-TW" sz="1600" dirty="0" smtClean="0">
              <a:ea typeface="標楷體" panose="03000509000000000000" pitchFamily="65" charset="-120"/>
            </a:endParaRPr>
          </a:p>
          <a:p>
            <a:pPr algn="ctr"/>
            <a:r>
              <a:rPr lang="zh-TW" altLang="en-US" sz="1600" dirty="0" smtClean="0">
                <a:ea typeface="標楷體" panose="03000509000000000000" pitchFamily="65" charset="-120"/>
              </a:rPr>
              <a:t>系主任</a:t>
            </a:r>
            <a:r>
              <a:rPr lang="en-US" altLang="zh-TW" sz="1600" dirty="0" smtClean="0">
                <a:ea typeface="標楷體" panose="03000509000000000000" pitchFamily="65" charset="-120"/>
              </a:rPr>
              <a:t>:</a:t>
            </a:r>
            <a:r>
              <a:rPr lang="zh-TW" altLang="en-US" sz="1600" dirty="0" smtClean="0">
                <a:ea typeface="標楷體" panose="03000509000000000000" pitchFamily="65" charset="-120"/>
              </a:rPr>
              <a:t>黃明輝主任</a:t>
            </a:r>
            <a:endParaRPr lang="en-US" altLang="zh-TW" sz="1600" dirty="0" smtClean="0">
              <a:ea typeface="標楷體" panose="03000509000000000000" pitchFamily="65" charset="-120"/>
            </a:endParaRPr>
          </a:p>
          <a:p>
            <a:pPr algn="ctr"/>
            <a:endParaRPr lang="en-US" altLang="zh-TW" sz="1600" dirty="0" smtClean="0">
              <a:ea typeface="標楷體" panose="03000509000000000000" pitchFamily="65" charset="-120"/>
            </a:endParaRPr>
          </a:p>
          <a:p>
            <a:pPr algn="ctr"/>
            <a:endParaRPr lang="zh-TW" altLang="en-US" sz="1600" dirty="0">
              <a:ea typeface="標楷體" panose="03000509000000000000" pitchFamily="65" charset="-120"/>
            </a:endParaRPr>
          </a:p>
        </p:txBody>
      </p:sp>
      <p:cxnSp>
        <p:nvCxnSpPr>
          <p:cNvPr id="73" name="直線接點 72"/>
          <p:cNvCxnSpPr>
            <a:stCxn id="45" idx="2"/>
          </p:cNvCxnSpPr>
          <p:nvPr/>
        </p:nvCxnSpPr>
        <p:spPr>
          <a:xfrm rot="5400000">
            <a:off x="4464842" y="1643051"/>
            <a:ext cx="285754" cy="1588"/>
          </a:xfrm>
          <a:prstGeom prst="line">
            <a:avLst/>
          </a:prstGeom>
          <a:ln w="38100"/>
        </p:spPr>
        <p:style>
          <a:lnRef idx="1">
            <a:schemeClr val="dk1"/>
          </a:lnRef>
          <a:fillRef idx="0">
            <a:schemeClr val="dk1"/>
          </a:fillRef>
          <a:effectRef idx="0">
            <a:schemeClr val="dk1"/>
          </a:effectRef>
          <a:fontRef idx="minor">
            <a:schemeClr val="tx1"/>
          </a:fontRef>
        </p:style>
      </p:cxnSp>
      <p:cxnSp>
        <p:nvCxnSpPr>
          <p:cNvPr id="77" name="直線接點 76"/>
          <p:cNvCxnSpPr/>
          <p:nvPr/>
        </p:nvCxnSpPr>
        <p:spPr>
          <a:xfrm>
            <a:off x="1714480" y="1785926"/>
            <a:ext cx="4500594" cy="1588"/>
          </a:xfrm>
          <a:prstGeom prst="line">
            <a:avLst/>
          </a:prstGeom>
          <a:ln w="38100"/>
        </p:spPr>
        <p:style>
          <a:lnRef idx="1">
            <a:schemeClr val="dk1"/>
          </a:lnRef>
          <a:fillRef idx="0">
            <a:schemeClr val="dk1"/>
          </a:fillRef>
          <a:effectRef idx="0">
            <a:schemeClr val="dk1"/>
          </a:effectRef>
          <a:fontRef idx="minor">
            <a:schemeClr val="tx1"/>
          </a:fontRef>
        </p:style>
      </p:cxnSp>
      <p:cxnSp>
        <p:nvCxnSpPr>
          <p:cNvPr id="79" name="直線單箭頭接點 78"/>
          <p:cNvCxnSpPr/>
          <p:nvPr/>
        </p:nvCxnSpPr>
        <p:spPr>
          <a:xfrm rot="5400000">
            <a:off x="6037273" y="1964521"/>
            <a:ext cx="356396" cy="7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82" name="直線單箭頭接點 81"/>
          <p:cNvCxnSpPr/>
          <p:nvPr/>
        </p:nvCxnSpPr>
        <p:spPr>
          <a:xfrm rot="5400000">
            <a:off x="1571604" y="1928802"/>
            <a:ext cx="285752" cy="1588"/>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85" name="書卷 (水平) 84"/>
          <p:cNvSpPr/>
          <p:nvPr/>
        </p:nvSpPr>
        <p:spPr>
          <a:xfrm>
            <a:off x="0" y="5357826"/>
            <a:ext cx="3071834" cy="1071570"/>
          </a:xfrm>
          <a:prstGeom prst="horizontalScrol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rgbClr val="FF0000"/>
                </a:solidFill>
                <a:ea typeface="標楷體" panose="03000509000000000000" pitchFamily="65" charset="-120"/>
              </a:rPr>
              <a:t>本院系所皆通過</a:t>
            </a:r>
            <a:r>
              <a:rPr lang="en-US" altLang="zh-TW" dirty="0" smtClean="0">
                <a:solidFill>
                  <a:srgbClr val="FF0000"/>
                </a:solidFill>
                <a:ea typeface="標楷體" panose="03000509000000000000" pitchFamily="65" charset="-120"/>
              </a:rPr>
              <a:t>IEET</a:t>
            </a:r>
            <a:r>
              <a:rPr lang="zh-TW" altLang="en-US" dirty="0" smtClean="0">
                <a:solidFill>
                  <a:srgbClr val="FF0000"/>
                </a:solidFill>
                <a:ea typeface="標楷體" panose="03000509000000000000" pitchFamily="65" charset="-120"/>
              </a:rPr>
              <a:t>國際工程科技教育認證</a:t>
            </a:r>
            <a:endParaRPr lang="zh-TW" altLang="en-US" dirty="0">
              <a:solidFill>
                <a:srgbClr val="FF0000"/>
              </a:solidFill>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1" y="0"/>
            <a:ext cx="9286908" cy="6857999"/>
          </a:xfrm>
          <a:prstGeom prst="rect">
            <a:avLst/>
          </a:prstGeom>
          <a:noFill/>
        </p:spPr>
      </p:pic>
      <p:sp>
        <p:nvSpPr>
          <p:cNvPr id="2" name="標題 1"/>
          <p:cNvSpPr>
            <a:spLocks noGrp="1"/>
          </p:cNvSpPr>
          <p:nvPr>
            <p:ph type="title"/>
          </p:nvPr>
        </p:nvSpPr>
        <p:spPr/>
        <p:txBody>
          <a:bodyPr/>
          <a:lstStyle/>
          <a:p>
            <a:r>
              <a:rPr lang="zh-TW" altLang="en-US" dirty="0" smtClean="0">
                <a:solidFill>
                  <a:srgbClr val="FF0000"/>
                </a:solidFill>
                <a:latin typeface="標楷體" panose="03000509000000000000" pitchFamily="65" charset="-120"/>
                <a:ea typeface="標楷體" panose="03000509000000000000" pitchFamily="65" charset="-120"/>
              </a:rPr>
              <a:t>設備資源</a:t>
            </a:r>
            <a:endParaRPr lang="zh-TW" altLang="en-US" dirty="0">
              <a:solidFill>
                <a:srgbClr val="FF000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p:txBody>
          <a:bodyPr>
            <a:normAutofit fontScale="92500" lnSpcReduction="10000"/>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自</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95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學年起規劃興建新校區，經縣府及校方通力合作，在二坪山舊校區西南方約</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2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公里處設立新校區，八甲新校區佔地</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56.2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公頃，依山傍水，環境清幽，理工學院新大樓坐落於新校區中央，與本校其它學院及教學建築之間動線皆屬順暢，</a:t>
            </a:r>
          </a:p>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本院於</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99</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學年正式遷入理工一館、理工二館，除了擁有全新的教學設施及學習環境之外，再加上本院產學計畫及教育部各項經費補助，使本院在教學與研究更加出色。</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USER\Pictures\八甲\123.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14313" y="4929188"/>
            <a:ext cx="8715375" cy="1609725"/>
          </a:xfrm>
        </p:spPr>
      </p:pic>
      <p:pic>
        <p:nvPicPr>
          <p:cNvPr id="512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214313"/>
            <a:ext cx="4000502"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Rectangle 4"/>
          <p:cNvSpPr>
            <a:spLocks noChangeArrowheads="1"/>
          </p:cNvSpPr>
          <p:nvPr/>
        </p:nvSpPr>
        <p:spPr bwMode="auto">
          <a:xfrm>
            <a:off x="0" y="0"/>
            <a:ext cx="1855788"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just" eaLnBrk="1" hangingPunct="1">
              <a:spcBef>
                <a:spcPct val="0"/>
              </a:spcBef>
              <a:buFontTx/>
              <a:buNone/>
            </a:pPr>
            <a:r>
              <a:rPr lang="zh-TW" altLang="zh-TW" sz="1800">
                <a:latin typeface="Arial" panose="020B0604020202020204" pitchFamily="34" charset="0"/>
              </a:rPr>
              <a:t>  </a:t>
            </a:r>
            <a:r>
              <a:rPr lang="zh-TW" altLang="zh-TW" sz="43300">
                <a:latin typeface="Arial" panose="020B0604020202020204" pitchFamily="34" charset="0"/>
              </a:rPr>
              <a:t> </a:t>
            </a:r>
            <a:endParaRPr lang="zh-TW" altLang="zh-TW" sz="1800">
              <a:latin typeface="Arial" panose="020B0604020202020204" pitchFamily="34" charset="0"/>
            </a:endParaRPr>
          </a:p>
        </p:txBody>
      </p:sp>
      <p:pic>
        <p:nvPicPr>
          <p:cNvPr id="5126" name="Picture 2" descr="Z:\辦公行政\院辦公室\位置圖\地圖_頁面_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2938"/>
            <a:ext cx="9144000" cy="621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圓角矩形 13"/>
          <p:cNvSpPr/>
          <p:nvPr/>
        </p:nvSpPr>
        <p:spPr>
          <a:xfrm>
            <a:off x="4500563" y="2000250"/>
            <a:ext cx="1357312" cy="2357438"/>
          </a:xfrm>
          <a:prstGeom prst="roundRect">
            <a:avLst/>
          </a:prstGeom>
          <a:noFill/>
        </p:spPr>
        <p:style>
          <a:lnRef idx="2">
            <a:schemeClr val="accent4"/>
          </a:lnRef>
          <a:fillRef idx="1">
            <a:schemeClr val="lt1"/>
          </a:fillRef>
          <a:effectRef idx="0">
            <a:schemeClr val="accent4"/>
          </a:effectRef>
          <a:fontRef idx="minor">
            <a:schemeClr val="dk1"/>
          </a:fontRef>
        </p:style>
        <p:txBody>
          <a:bodyPr anchor="ctr"/>
          <a:lstStyle/>
          <a:p>
            <a:pPr algn="ctr" eaLnBrk="1" fontAlgn="auto" hangingPunct="1">
              <a:spcBef>
                <a:spcPts val="0"/>
              </a:spcBef>
              <a:spcAft>
                <a:spcPts val="0"/>
              </a:spcAft>
              <a:defRPr/>
            </a:pPr>
            <a:endParaRPr kumimoji="0" lang="zh-TW" altLang="en-US"/>
          </a:p>
        </p:txBody>
      </p:sp>
      <p:sp>
        <p:nvSpPr>
          <p:cNvPr id="8" name="圓角矩形 7"/>
          <p:cNvSpPr/>
          <p:nvPr/>
        </p:nvSpPr>
        <p:spPr>
          <a:xfrm>
            <a:off x="6372200" y="71437"/>
            <a:ext cx="1571625" cy="642938"/>
          </a:xfrm>
          <a:prstGeom prst="roundRect">
            <a:avLst/>
          </a:prstGeom>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a:latin typeface="標楷體" panose="03000509000000000000" pitchFamily="65" charset="-120"/>
                <a:ea typeface="標楷體" panose="03000509000000000000" pitchFamily="65" charset="-120"/>
              </a:rPr>
              <a:t>校區位置</a:t>
            </a:r>
          </a:p>
        </p:txBody>
      </p:sp>
    </p:spTree>
    <p:extLst>
      <p:ext uri="{BB962C8B-B14F-4D97-AF65-F5344CB8AC3E}">
        <p14:creationId xmlns:p14="http://schemas.microsoft.com/office/powerpoint/2010/main" val="3697725339"/>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0" y="-24"/>
            <a:ext cx="9215470" cy="6857999"/>
          </a:xfrm>
          <a:prstGeom prst="rect">
            <a:avLst/>
          </a:prstGeom>
          <a:noFill/>
        </p:spPr>
      </p:pic>
      <p:sp>
        <p:nvSpPr>
          <p:cNvPr id="2" name="標題 1"/>
          <p:cNvSpPr>
            <a:spLocks noGrp="1"/>
          </p:cNvSpPr>
          <p:nvPr>
            <p:ph type="title"/>
          </p:nvPr>
        </p:nvSpPr>
        <p:spPr>
          <a:xfrm>
            <a:off x="214282" y="428604"/>
            <a:ext cx="8229600" cy="1143000"/>
          </a:xfrm>
        </p:spPr>
        <p:txBody>
          <a:bodyPr/>
          <a:lstStyle/>
          <a:p>
            <a:r>
              <a:rPr lang="zh-TW" altLang="en-US" dirty="0" smtClean="0">
                <a:latin typeface="華康隸書體W3" pitchFamily="65" charset="-120"/>
                <a:ea typeface="華康隸書體W3" pitchFamily="65" charset="-120"/>
              </a:rPr>
              <a:t>發展狀況與重點特色</a:t>
            </a:r>
            <a:endParaRPr lang="zh-TW" altLang="en-US" dirty="0">
              <a:latin typeface="華康隸書體W3" pitchFamily="65" charset="-120"/>
              <a:ea typeface="華康隸書體W3" pitchFamily="65" charset="-120"/>
            </a:endParaRPr>
          </a:p>
        </p:txBody>
      </p:sp>
      <p:sp>
        <p:nvSpPr>
          <p:cNvPr id="3" name="內容版面配置區 2"/>
          <p:cNvSpPr>
            <a:spLocks noGrp="1"/>
          </p:cNvSpPr>
          <p:nvPr>
            <p:ph idx="1"/>
          </p:nvPr>
        </p:nvSpPr>
        <p:spPr/>
        <p:txBody>
          <a:bodyPr>
            <a:normAutofit fontScale="77500" lnSpcReduction="20000"/>
          </a:bodyPr>
          <a:lstStyle/>
          <a:p>
            <a:pPr>
              <a:buFont typeface="Wingdings" pitchFamily="2" charset="2"/>
              <a:buChar char="u"/>
            </a:pPr>
            <a:r>
              <a:rPr lang="zh-TW" altLang="en-US" dirty="0" smtClean="0">
                <a:latin typeface="標楷體" panose="03000509000000000000" pitchFamily="65" charset="-120"/>
                <a:ea typeface="標楷體" panose="03000509000000000000" pitchFamily="65" charset="-120"/>
              </a:rPr>
              <a:t>本院強調理論與實務並重，培育良好專業倫理及創新能力之專業工程科學人才。</a:t>
            </a:r>
            <a:endParaRPr lang="en-US" altLang="zh-TW" dirty="0" smtClean="0">
              <a:latin typeface="標楷體" panose="03000509000000000000" pitchFamily="65" charset="-120"/>
              <a:ea typeface="標楷體" panose="03000509000000000000" pitchFamily="65" charset="-120"/>
            </a:endParaRPr>
          </a:p>
          <a:p>
            <a:pPr>
              <a:buFont typeface="Wingdings" pitchFamily="2" charset="2"/>
              <a:buChar char="u"/>
            </a:pPr>
            <a:r>
              <a:rPr lang="zh-TW" altLang="en-US" b="1" u="sng" dirty="0" smtClean="0">
                <a:solidFill>
                  <a:schemeClr val="accent6">
                    <a:lumMod val="75000"/>
                  </a:schemeClr>
                </a:solidFill>
                <a:latin typeface="標楷體" panose="03000509000000000000" pitchFamily="65" charset="-120"/>
                <a:ea typeface="標楷體" panose="03000509000000000000" pitchFamily="65" charset="-120"/>
              </a:rPr>
              <a:t>升學與就業雙軌雙贏</a:t>
            </a:r>
            <a:endParaRPr lang="en-US" altLang="zh-TW" b="1" u="sng" dirty="0" smtClean="0">
              <a:solidFill>
                <a:schemeClr val="accent6">
                  <a:lumMod val="75000"/>
                </a:schemeClr>
              </a:solidFill>
              <a:latin typeface="標楷體" panose="03000509000000000000" pitchFamily="65" charset="-120"/>
              <a:ea typeface="標楷體" panose="03000509000000000000" pitchFamily="65" charset="-120"/>
            </a:endParaRPr>
          </a:p>
          <a:p>
            <a:pPr indent="19050">
              <a:tabLst>
                <a:tab pos="628650" algn="l"/>
              </a:tabLst>
            </a:pPr>
            <a:r>
              <a:rPr lang="zh-TW" altLang="en-US" sz="2600" dirty="0" smtClean="0">
                <a:latin typeface="標楷體" panose="03000509000000000000" pitchFamily="65" charset="-120"/>
                <a:ea typeface="標楷體" panose="03000509000000000000" pitchFamily="65" charset="-120"/>
              </a:rPr>
              <a:t>   </a:t>
            </a:r>
            <a:r>
              <a:rPr lang="zh-TW" altLang="zh-TW" sz="2600" dirty="0" smtClean="0">
                <a:latin typeface="標楷體" panose="03000509000000000000" pitchFamily="65" charset="-120"/>
                <a:ea typeface="標楷體" panose="03000509000000000000" pitchFamily="65" charset="-120"/>
              </a:rPr>
              <a:t>推動</a:t>
            </a:r>
            <a:r>
              <a:rPr lang="zh-TW" altLang="zh-TW" sz="2600" b="1" u="sng" dirty="0" smtClean="0">
                <a:solidFill>
                  <a:srgbClr val="FF0000"/>
                </a:solidFill>
                <a:latin typeface="標楷體" panose="03000509000000000000" pitchFamily="65" charset="-120"/>
                <a:ea typeface="標楷體" panose="03000509000000000000" pitchFamily="65" charset="-120"/>
              </a:rPr>
              <a:t>升學</a:t>
            </a:r>
            <a:r>
              <a:rPr lang="zh-TW" altLang="zh-TW" sz="2600" dirty="0" smtClean="0">
                <a:latin typeface="標楷體" panose="03000509000000000000" pitchFamily="65" charset="-120"/>
                <a:ea typeface="標楷體" panose="03000509000000000000" pitchFamily="65" charset="-120"/>
              </a:rPr>
              <a:t>與</a:t>
            </a:r>
            <a:r>
              <a:rPr lang="zh-TW" altLang="zh-TW" sz="2600" b="1" u="sng" dirty="0" smtClean="0">
                <a:solidFill>
                  <a:srgbClr val="FF0000"/>
                </a:solidFill>
                <a:latin typeface="標楷體" panose="03000509000000000000" pitchFamily="65" charset="-120"/>
                <a:ea typeface="標楷體" panose="03000509000000000000" pitchFamily="65" charset="-120"/>
              </a:rPr>
              <a:t>就業</a:t>
            </a:r>
            <a:r>
              <a:rPr lang="zh-TW" altLang="zh-TW" sz="2600" dirty="0" smtClean="0">
                <a:latin typeface="標楷體" panose="03000509000000000000" pitchFamily="65" charset="-120"/>
                <a:ea typeface="標楷體" panose="03000509000000000000" pitchFamily="65" charset="-120"/>
              </a:rPr>
              <a:t>並重的分流教學</a:t>
            </a:r>
            <a:r>
              <a:rPr lang="zh-TW" altLang="en-US" sz="2600" dirty="0" smtClean="0">
                <a:latin typeface="標楷體" panose="03000509000000000000" pitchFamily="65" charset="-120"/>
                <a:ea typeface="標楷體" panose="03000509000000000000" pitchFamily="65" charset="-120"/>
              </a:rPr>
              <a:t>。</a:t>
            </a:r>
            <a:endParaRPr lang="en-US" altLang="zh-TW" sz="2600" dirty="0" smtClean="0">
              <a:latin typeface="標楷體" panose="03000509000000000000" pitchFamily="65" charset="-120"/>
              <a:ea typeface="標楷體" panose="03000509000000000000" pitchFamily="65" charset="-120"/>
            </a:endParaRPr>
          </a:p>
          <a:p>
            <a:pPr indent="19050">
              <a:tabLst>
                <a:tab pos="628650" algn="l"/>
              </a:tabLst>
            </a:pPr>
            <a:r>
              <a:rPr lang="zh-TW" altLang="en-US" sz="2600" dirty="0" smtClean="0">
                <a:latin typeface="標楷體" panose="03000509000000000000" pitchFamily="65" charset="-120"/>
                <a:ea typeface="標楷體" panose="03000509000000000000" pitchFamily="65" charset="-120"/>
              </a:rPr>
              <a:t>     </a:t>
            </a:r>
            <a:r>
              <a:rPr lang="zh-TW" altLang="zh-TW" sz="2600" dirty="0" smtClean="0">
                <a:latin typeface="標楷體" panose="03000509000000000000" pitchFamily="65" charset="-120"/>
                <a:ea typeface="標楷體" panose="03000509000000000000" pitchFamily="65" charset="-120"/>
              </a:rPr>
              <a:t>結合分流教育及產業實習成為</a:t>
            </a:r>
            <a:r>
              <a:rPr lang="zh-TW" altLang="zh-TW" sz="2600" b="1" u="sng" dirty="0" smtClean="0">
                <a:solidFill>
                  <a:srgbClr val="FF0000"/>
                </a:solidFill>
                <a:latin typeface="標楷體" panose="03000509000000000000" pitchFamily="65" charset="-120"/>
                <a:ea typeface="標楷體" panose="03000509000000000000" pitchFamily="65" charset="-120"/>
              </a:rPr>
              <a:t>就業學程</a:t>
            </a:r>
            <a:r>
              <a:rPr lang="zh-TW" altLang="zh-TW" sz="2600" dirty="0" smtClean="0">
                <a:latin typeface="標楷體" panose="03000509000000000000" pitchFamily="65" charset="-120"/>
                <a:ea typeface="標楷體" panose="03000509000000000000" pitchFamily="65" charset="-120"/>
              </a:rPr>
              <a:t>。</a:t>
            </a:r>
            <a:endParaRPr lang="en-US" altLang="zh-TW" sz="2600" dirty="0" smtClean="0">
              <a:latin typeface="標楷體" panose="03000509000000000000" pitchFamily="65" charset="-120"/>
              <a:ea typeface="標楷體" panose="03000509000000000000" pitchFamily="65" charset="-120"/>
            </a:endParaRPr>
          </a:p>
          <a:p>
            <a:pPr indent="0">
              <a:buNone/>
              <a:tabLst>
                <a:tab pos="628650" algn="l"/>
              </a:tabLst>
            </a:pPr>
            <a:endParaRPr lang="en-US" altLang="zh-TW" sz="1500" dirty="0" smtClean="0">
              <a:latin typeface="標楷體" panose="03000509000000000000" pitchFamily="65" charset="-120"/>
              <a:ea typeface="標楷體" panose="03000509000000000000" pitchFamily="65" charset="-120"/>
            </a:endParaRPr>
          </a:p>
          <a:p>
            <a:pPr>
              <a:buFont typeface="Wingdings" pitchFamily="2" charset="2"/>
              <a:buChar char="u"/>
            </a:pPr>
            <a:r>
              <a:rPr lang="zh-TW" altLang="en-US" b="1" u="sng" dirty="0" smtClean="0">
                <a:solidFill>
                  <a:schemeClr val="accent6">
                    <a:lumMod val="75000"/>
                  </a:schemeClr>
                </a:solidFill>
                <a:latin typeface="標楷體" panose="03000509000000000000" pitchFamily="65" charset="-120"/>
                <a:ea typeface="標楷體" panose="03000509000000000000" pitchFamily="65" charset="-120"/>
              </a:rPr>
              <a:t>與時並進創造多元跨領域合作機會</a:t>
            </a:r>
            <a:endParaRPr lang="en-US" altLang="zh-TW" b="1" u="sng" dirty="0" smtClean="0">
              <a:solidFill>
                <a:schemeClr val="accent6">
                  <a:lumMod val="75000"/>
                </a:schemeClr>
              </a:solidFill>
              <a:latin typeface="標楷體" panose="03000509000000000000" pitchFamily="65" charset="-120"/>
              <a:ea typeface="標楷體" panose="03000509000000000000" pitchFamily="65" charset="-120"/>
            </a:endParaRPr>
          </a:p>
          <a:p>
            <a:pPr indent="-76200"/>
            <a:r>
              <a:rPr lang="zh-TW" altLang="en-US" sz="2600" dirty="0" smtClean="0">
                <a:latin typeface="標楷體" panose="03000509000000000000" pitchFamily="65" charset="-120"/>
                <a:ea typeface="標楷體" panose="03000509000000000000" pitchFamily="65" charset="-120"/>
              </a:rPr>
              <a:t>    加強新興科技之應用與整合，推動跨領域</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院系</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課程。</a:t>
            </a:r>
            <a:endParaRPr lang="en-US" altLang="zh-TW" sz="2600" dirty="0" smtClean="0">
              <a:latin typeface="標楷體" panose="03000509000000000000" pitchFamily="65" charset="-120"/>
              <a:ea typeface="標楷體" panose="03000509000000000000" pitchFamily="65" charset="-120"/>
            </a:endParaRPr>
          </a:p>
          <a:p>
            <a:pPr indent="-76200"/>
            <a:r>
              <a:rPr lang="zh-TW" altLang="en-US" sz="2600" dirty="0" smtClean="0">
                <a:latin typeface="標楷體" panose="03000509000000000000" pitchFamily="65" charset="-120"/>
                <a:ea typeface="標楷體" panose="03000509000000000000" pitchFamily="65" charset="-120"/>
              </a:rPr>
              <a:t>    </a:t>
            </a:r>
            <a:r>
              <a:rPr lang="zh-TW" altLang="zh-TW" sz="2600" dirty="0" smtClean="0">
                <a:latin typeface="標楷體" panose="03000509000000000000" pitchFamily="65" charset="-120"/>
                <a:ea typeface="標楷體" panose="03000509000000000000" pitchFamily="65" charset="-120"/>
              </a:rPr>
              <a:t>增加產業實習的合作廠商，開設更多的業界教師課程。</a:t>
            </a:r>
            <a:endParaRPr lang="en-US" altLang="zh-TW" sz="2600" dirty="0" smtClean="0">
              <a:latin typeface="標楷體" panose="03000509000000000000" pitchFamily="65" charset="-120"/>
              <a:ea typeface="標楷體" panose="03000509000000000000" pitchFamily="65" charset="-120"/>
            </a:endParaRPr>
          </a:p>
          <a:p>
            <a:pPr indent="-76200"/>
            <a:r>
              <a:rPr lang="zh-TW" altLang="en-US" sz="2600" dirty="0" smtClean="0">
                <a:latin typeface="標楷體" pitchFamily="65" charset="-120"/>
                <a:ea typeface="標楷體" pitchFamily="65" charset="-120"/>
              </a:rPr>
              <a:t>    </a:t>
            </a:r>
            <a:r>
              <a:rPr lang="zh-TW" altLang="zh-TW" sz="2600" dirty="0" smtClean="0">
                <a:latin typeface="標楷體" pitchFamily="65" charset="-120"/>
                <a:ea typeface="標楷體" pitchFamily="65" charset="-120"/>
              </a:rPr>
              <a:t>推動</a:t>
            </a:r>
            <a:r>
              <a:rPr lang="zh-TW" altLang="zh-TW" sz="2600" dirty="0">
                <a:latin typeface="標楷體" pitchFamily="65" charset="-120"/>
                <a:ea typeface="標楷體" pitchFamily="65" charset="-120"/>
              </a:rPr>
              <a:t>學生海外實習</a:t>
            </a:r>
            <a:r>
              <a:rPr lang="zh-TW" altLang="zh-TW" sz="2600" dirty="0" smtClean="0">
                <a:latin typeface="標楷體" pitchFamily="65" charset="-120"/>
                <a:ea typeface="標楷體" pitchFamily="65" charset="-120"/>
              </a:rPr>
              <a:t>計畫</a:t>
            </a:r>
            <a:r>
              <a:rPr lang="zh-TW" altLang="en-US" sz="2600" dirty="0" smtClean="0">
                <a:latin typeface="標楷體" pitchFamily="65" charset="-120"/>
                <a:ea typeface="標楷體" pitchFamily="65" charset="-120"/>
              </a:rPr>
              <a:t>。</a:t>
            </a:r>
            <a:endParaRPr lang="en-US" altLang="zh-TW" sz="2600" dirty="0" smtClean="0">
              <a:latin typeface="標楷體" pitchFamily="65" charset="-120"/>
              <a:ea typeface="標楷體" pitchFamily="65" charset="-120"/>
            </a:endParaRPr>
          </a:p>
          <a:p>
            <a:pPr marL="266700" indent="0">
              <a:buNone/>
            </a:pPr>
            <a:endParaRPr lang="en-US" altLang="zh-TW" sz="1500" dirty="0" smtClean="0">
              <a:latin typeface="標楷體" panose="03000509000000000000" pitchFamily="65" charset="-120"/>
              <a:ea typeface="標楷體" panose="03000509000000000000" pitchFamily="65" charset="-120"/>
            </a:endParaRPr>
          </a:p>
          <a:p>
            <a:pPr>
              <a:buFont typeface="Wingdings" pitchFamily="2" charset="2"/>
              <a:buChar char="u"/>
            </a:pPr>
            <a:r>
              <a:rPr lang="zh-TW" altLang="en-US" b="1" u="sng" dirty="0">
                <a:solidFill>
                  <a:schemeClr val="accent6">
                    <a:lumMod val="75000"/>
                  </a:schemeClr>
                </a:solidFill>
                <a:latin typeface="標楷體" pitchFamily="65" charset="-120"/>
                <a:ea typeface="標楷體" pitchFamily="65" charset="-120"/>
              </a:rPr>
              <a:t>國際化學習與雙聯學制</a:t>
            </a:r>
            <a:endParaRPr lang="en-US" altLang="zh-TW" b="1" u="sng" dirty="0">
              <a:solidFill>
                <a:schemeClr val="accent6">
                  <a:lumMod val="75000"/>
                </a:schemeClr>
              </a:solidFill>
              <a:latin typeface="標楷體" panose="03000509000000000000" pitchFamily="65" charset="-120"/>
              <a:ea typeface="標楷體" panose="03000509000000000000" pitchFamily="65" charset="-120"/>
            </a:endParaRPr>
          </a:p>
          <a:p>
            <a:pPr indent="19050">
              <a:tabLst>
                <a:tab pos="628650" algn="l"/>
              </a:tabLst>
            </a:pPr>
            <a:r>
              <a:rPr lang="zh-TW" altLang="en-US" sz="2400" dirty="0">
                <a:latin typeface="標楷體" pitchFamily="65" charset="-120"/>
                <a:ea typeface="標楷體" pitchFamily="65" charset="-120"/>
              </a:rPr>
              <a:t>    </a:t>
            </a:r>
            <a:r>
              <a:rPr lang="zh-TW" altLang="en-US" sz="2600" dirty="0">
                <a:latin typeface="標楷體" pitchFamily="65" charset="-120"/>
                <a:ea typeface="標楷體" pitchFamily="65" charset="-120"/>
              </a:rPr>
              <a:t>多元的海外姊妹校學期交換或短期交流。</a:t>
            </a:r>
            <a:endParaRPr lang="en-US" altLang="zh-TW" sz="2600" dirty="0">
              <a:latin typeface="標楷體" panose="03000509000000000000" pitchFamily="65" charset="-120"/>
              <a:ea typeface="標楷體" panose="03000509000000000000" pitchFamily="65" charset="-120"/>
            </a:endParaRPr>
          </a:p>
          <a:p>
            <a:pPr indent="19050">
              <a:tabLst>
                <a:tab pos="628650" algn="l"/>
              </a:tabLst>
            </a:pPr>
            <a:r>
              <a:rPr lang="zh-TW" altLang="en-US" sz="2600" dirty="0">
                <a:latin typeface="標楷體" pitchFamily="65" charset="-120"/>
                <a:ea typeface="標楷體" pitchFamily="65" charset="-120"/>
              </a:rPr>
              <a:t>    雙聯學制，取得兩校學位</a:t>
            </a:r>
            <a:r>
              <a:rPr lang="zh-TW" altLang="zh-TW" sz="2600" dirty="0">
                <a:latin typeface="標楷體" panose="03000509000000000000" pitchFamily="65" charset="-120"/>
                <a:ea typeface="標楷體" panose="03000509000000000000" pitchFamily="65" charset="-120"/>
              </a:rPr>
              <a:t>。</a:t>
            </a:r>
            <a:endParaRPr lang="en-US" altLang="zh-TW" sz="2600" dirty="0">
              <a:latin typeface="標楷體" panose="03000509000000000000" pitchFamily="65" charset="-120"/>
              <a:ea typeface="標楷體" panose="03000509000000000000" pitchFamily="65" charset="-120"/>
            </a:endParaRPr>
          </a:p>
          <a:p>
            <a:endParaRPr lang="en-US" altLang="zh-TW" dirty="0" smtClean="0">
              <a:latin typeface="標楷體" panose="03000509000000000000" pitchFamily="65" charset="-120"/>
              <a:ea typeface="標楷體" panose="03000509000000000000" pitchFamily="65" charset="-120"/>
            </a:endParaRPr>
          </a:p>
          <a:p>
            <a:endParaRPr lang="zh-TW" altLang="en-US" dirty="0" smtClean="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0" y="1"/>
            <a:ext cx="9215470" cy="6857999"/>
          </a:xfrm>
          <a:prstGeom prst="rect">
            <a:avLst/>
          </a:prstGeom>
          <a:noFill/>
        </p:spPr>
      </p:pic>
      <p:pic>
        <p:nvPicPr>
          <p:cNvPr id="8" name="Picture 2" descr="C:\Users\USER\Downloads\未命名.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3933056"/>
            <a:ext cx="3786187"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539552" y="1196752"/>
            <a:ext cx="5616624" cy="3416320"/>
          </a:xfrm>
          <a:prstGeom prst="rect">
            <a:avLst/>
          </a:prstGeom>
        </p:spPr>
        <p:txBody>
          <a:bodyPr wrap="square">
            <a:spAutoFit/>
          </a:bodyPr>
          <a:lstStyle/>
          <a:p>
            <a:pPr>
              <a:spcBef>
                <a:spcPct val="0"/>
              </a:spcBef>
            </a:pPr>
            <a:r>
              <a:rPr lang="zh-TW" altLang="en-US" b="1" dirty="0">
                <a:solidFill>
                  <a:schemeClr val="accent1"/>
                </a:solidFill>
                <a:latin typeface="標楷體" panose="03000509000000000000" pitchFamily="65" charset="-120"/>
                <a:ea typeface="標楷體" panose="03000509000000000000" pitchFamily="65" charset="-120"/>
              </a:rPr>
              <a:t>本院特色</a:t>
            </a:r>
            <a:r>
              <a:rPr lang="en-US" altLang="zh-TW" b="1" dirty="0">
                <a:solidFill>
                  <a:schemeClr val="accent1"/>
                </a:solidFill>
                <a:latin typeface="標楷體" panose="03000509000000000000" pitchFamily="65" charset="-120"/>
                <a:ea typeface="標楷體" panose="03000509000000000000" pitchFamily="65" charset="-120"/>
              </a:rPr>
              <a:t>-</a:t>
            </a:r>
            <a:r>
              <a:rPr lang="zh-TW" altLang="en-US" b="1" dirty="0">
                <a:solidFill>
                  <a:schemeClr val="accent1"/>
                </a:solidFill>
                <a:latin typeface="標楷體" panose="03000509000000000000" pitchFamily="65" charset="-120"/>
                <a:ea typeface="標楷體" panose="03000509000000000000" pitchFamily="65" charset="-120"/>
              </a:rPr>
              <a:t>校外實習</a:t>
            </a:r>
            <a:r>
              <a:rPr lang="zh-TW" altLang="en-US" dirty="0">
                <a:latin typeface="標楷體" panose="03000509000000000000" pitchFamily="65" charset="-120"/>
                <a:ea typeface="標楷體" panose="03000509000000000000" pitchFamily="65" charset="-120"/>
              </a:rPr>
              <a:t>為提升畢業生之未來就業競爭力的重要一環， 校外實習課程之落實，讓學生可提早體驗職場，縮短職涯探索期，建立正確工作態度，從而拓展就業機會，同時亦可 以由「做中學，學中做」提昇自我之就業力； </a:t>
            </a:r>
            <a:br>
              <a:rPr lang="zh-TW" altLang="en-US" dirty="0">
                <a:latin typeface="標楷體" panose="03000509000000000000" pitchFamily="65" charset="-120"/>
                <a:ea typeface="標楷體" panose="03000509000000000000" pitchFamily="65" charset="-120"/>
              </a:rPr>
            </a:br>
            <a:r>
              <a:rPr lang="zh-TW" altLang="en-US" dirty="0">
                <a:latin typeface="標楷體" panose="03000509000000000000" pitchFamily="65" charset="-120"/>
                <a:ea typeface="標楷體" panose="03000509000000000000" pitchFamily="65" charset="-120"/>
              </a:rPr>
              <a:t>校外實習可有效利用社會企業之資源，擴展實務教學資源，進而建構學校之學研特色；透過與業界合作模式，讓企業可以儘早透過與青年學生之接觸，選擇更符合企業精神之學生，同時，也讓產業界之問題經由學生之實習參與，帶回教室、實驗室中研究解決，有效利用學校龐大之研究資源，做為企業之研發後盾，以促成三贏的綜效。</a:t>
            </a:r>
          </a:p>
        </p:txBody>
      </p:sp>
    </p:spTree>
    <p:extLst>
      <p:ext uri="{BB962C8B-B14F-4D97-AF65-F5344CB8AC3E}">
        <p14:creationId xmlns:p14="http://schemas.microsoft.com/office/powerpoint/2010/main" val="2839402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0" y="-24"/>
            <a:ext cx="9215470" cy="6857999"/>
          </a:xfrm>
          <a:prstGeom prst="rect">
            <a:avLst/>
          </a:prstGeom>
          <a:noFill/>
        </p:spPr>
      </p:pic>
      <p:sp>
        <p:nvSpPr>
          <p:cNvPr id="8" name="矩形 7"/>
          <p:cNvSpPr/>
          <p:nvPr/>
        </p:nvSpPr>
        <p:spPr>
          <a:xfrm>
            <a:off x="971600" y="1268760"/>
            <a:ext cx="7272808" cy="2862322"/>
          </a:xfrm>
          <a:prstGeom prst="rect">
            <a:avLst/>
          </a:prstGeom>
        </p:spPr>
        <p:txBody>
          <a:bodyPr wrap="square">
            <a:spAutoFit/>
          </a:bodyPr>
          <a:lstStyle/>
          <a:p>
            <a:pPr>
              <a:spcBef>
                <a:spcPct val="0"/>
              </a:spcBef>
            </a:pPr>
            <a:r>
              <a:rPr lang="zh-TW" altLang="en-US" sz="2000" dirty="0">
                <a:ea typeface="標楷體" panose="03000509000000000000" pitchFamily="65" charset="-120"/>
              </a:rPr>
              <a:t>本院為推動校外實習課程於院選修科目開立下述兩門課</a:t>
            </a:r>
            <a:endParaRPr lang="en-US" altLang="zh-TW" sz="2000" dirty="0">
              <a:ea typeface="標楷體" panose="03000509000000000000" pitchFamily="65" charset="-120"/>
            </a:endParaRPr>
          </a:p>
          <a:p>
            <a:pPr>
              <a:spcBef>
                <a:spcPct val="0"/>
              </a:spcBef>
            </a:pPr>
            <a:r>
              <a:rPr lang="zh-TW" altLang="en-US" sz="2000" dirty="0">
                <a:ea typeface="標楷體" panose="03000509000000000000" pitchFamily="65" charset="-120"/>
              </a:rPr>
              <a:t>  </a:t>
            </a:r>
            <a:r>
              <a:rPr lang="zh-TW" altLang="en-US" sz="2000" dirty="0">
                <a:solidFill>
                  <a:srgbClr val="0070C0"/>
                </a:solidFill>
                <a:ea typeface="標楷體" panose="03000509000000000000" pitchFamily="65" charset="-120"/>
              </a:rPr>
              <a:t>上學期搭配</a:t>
            </a:r>
            <a:r>
              <a:rPr lang="en-US" altLang="zh-TW" sz="2000" dirty="0">
                <a:solidFill>
                  <a:srgbClr val="0070C0"/>
                </a:solidFill>
                <a:ea typeface="標楷體" panose="03000509000000000000" pitchFamily="65" charset="-120"/>
              </a:rPr>
              <a:t>-</a:t>
            </a:r>
            <a:r>
              <a:rPr lang="zh-TW" altLang="en-US" sz="2000" dirty="0">
                <a:solidFill>
                  <a:srgbClr val="0070C0"/>
                </a:solidFill>
                <a:ea typeface="標楷體" panose="03000509000000000000" pitchFamily="65" charset="-120"/>
              </a:rPr>
              <a:t>產學研習</a:t>
            </a:r>
            <a:r>
              <a:rPr lang="en-US" altLang="zh-TW" sz="2000" dirty="0">
                <a:solidFill>
                  <a:srgbClr val="0070C0"/>
                </a:solidFill>
                <a:ea typeface="標楷體" panose="03000509000000000000" pitchFamily="65" charset="-120"/>
              </a:rPr>
              <a:t>(3</a:t>
            </a:r>
            <a:r>
              <a:rPr lang="zh-TW" altLang="en-US" sz="2000" dirty="0">
                <a:solidFill>
                  <a:srgbClr val="0070C0"/>
                </a:solidFill>
                <a:ea typeface="標楷體" panose="03000509000000000000" pitchFamily="65" charset="-120"/>
              </a:rPr>
              <a:t>學分</a:t>
            </a:r>
            <a:r>
              <a:rPr lang="en-US" altLang="zh-TW" sz="2000" dirty="0">
                <a:solidFill>
                  <a:srgbClr val="0070C0"/>
                </a:solidFill>
                <a:ea typeface="標楷體" panose="03000509000000000000" pitchFamily="65" charset="-120"/>
              </a:rPr>
              <a:t>)</a:t>
            </a:r>
          </a:p>
          <a:p>
            <a:pPr>
              <a:spcBef>
                <a:spcPct val="0"/>
              </a:spcBef>
            </a:pPr>
            <a:r>
              <a:rPr lang="zh-TW" altLang="en-US" sz="2000" dirty="0">
                <a:solidFill>
                  <a:srgbClr val="0070C0"/>
                </a:solidFill>
                <a:ea typeface="標楷體" panose="03000509000000000000" pitchFamily="65" charset="-120"/>
              </a:rPr>
              <a:t>  下學期搭配</a:t>
            </a:r>
            <a:r>
              <a:rPr lang="en-US" altLang="zh-TW" sz="2000" dirty="0">
                <a:solidFill>
                  <a:srgbClr val="0070C0"/>
                </a:solidFill>
                <a:ea typeface="標楷體" panose="03000509000000000000" pitchFamily="65" charset="-120"/>
              </a:rPr>
              <a:t>-</a:t>
            </a:r>
            <a:r>
              <a:rPr lang="zh-TW" altLang="en-US" sz="2000" dirty="0">
                <a:solidFill>
                  <a:srgbClr val="0070C0"/>
                </a:solidFill>
                <a:ea typeface="標楷體" panose="03000509000000000000" pitchFamily="65" charset="-120"/>
              </a:rPr>
              <a:t>工廠實務</a:t>
            </a:r>
            <a:r>
              <a:rPr lang="en-US" altLang="zh-TW" sz="2000" dirty="0">
                <a:solidFill>
                  <a:srgbClr val="0070C0"/>
                </a:solidFill>
                <a:ea typeface="標楷體" panose="03000509000000000000" pitchFamily="65" charset="-120"/>
              </a:rPr>
              <a:t>(3</a:t>
            </a:r>
            <a:r>
              <a:rPr lang="zh-TW" altLang="en-US" sz="2000" dirty="0">
                <a:solidFill>
                  <a:srgbClr val="0070C0"/>
                </a:solidFill>
                <a:ea typeface="標楷體" panose="03000509000000000000" pitchFamily="65" charset="-120"/>
              </a:rPr>
              <a:t>學分</a:t>
            </a:r>
            <a:r>
              <a:rPr lang="en-US" altLang="zh-TW" sz="2000" dirty="0">
                <a:solidFill>
                  <a:srgbClr val="0070C0"/>
                </a:solidFill>
                <a:ea typeface="標楷體" panose="03000509000000000000" pitchFamily="65" charset="-120"/>
              </a:rPr>
              <a:t>)</a:t>
            </a:r>
          </a:p>
          <a:p>
            <a:pPr>
              <a:spcBef>
                <a:spcPct val="0"/>
              </a:spcBef>
            </a:pPr>
            <a:r>
              <a:rPr lang="zh-TW" altLang="en-US" sz="2000" dirty="0">
                <a:ea typeface="標楷體" panose="03000509000000000000" pitchFamily="65" charset="-120"/>
              </a:rPr>
              <a:t>除了院選修課程外，院內各系所另有配套之選修課程，相關系所開課內容如下：</a:t>
            </a:r>
            <a:endParaRPr lang="en-US" altLang="zh-TW" sz="2000" dirty="0">
              <a:ea typeface="標楷體" panose="03000509000000000000" pitchFamily="65" charset="-120"/>
            </a:endParaRPr>
          </a:p>
          <a:p>
            <a:pPr>
              <a:spcBef>
                <a:spcPct val="0"/>
              </a:spcBef>
            </a:pPr>
            <a:r>
              <a:rPr lang="zh-TW" altLang="en-US" sz="2000" dirty="0">
                <a:ea typeface="標楷體" panose="03000509000000000000" pitchFamily="65" charset="-120"/>
              </a:rPr>
              <a:t>  </a:t>
            </a:r>
            <a:r>
              <a:rPr lang="en-US" altLang="zh-TW" sz="2000" dirty="0">
                <a:ea typeface="標楷體" panose="03000509000000000000" pitchFamily="65" charset="-120"/>
              </a:rPr>
              <a:t>(1)</a:t>
            </a:r>
            <a:r>
              <a:rPr lang="zh-TW" altLang="en-US" sz="2000" dirty="0">
                <a:ea typeface="標楷體" panose="03000509000000000000" pitchFamily="65" charset="-120"/>
              </a:rPr>
              <a:t>機械系</a:t>
            </a:r>
            <a:r>
              <a:rPr lang="en-US" altLang="zh-TW" sz="2000" dirty="0">
                <a:ea typeface="標楷體" panose="03000509000000000000" pitchFamily="65" charset="-120"/>
              </a:rPr>
              <a:t>-</a:t>
            </a:r>
            <a:r>
              <a:rPr lang="zh-TW" altLang="en-US" sz="2000" dirty="0">
                <a:ea typeface="標楷體" panose="03000509000000000000" pitchFamily="65" charset="-120"/>
              </a:rPr>
              <a:t>產業實習</a:t>
            </a:r>
            <a:r>
              <a:rPr lang="en-US" altLang="zh-TW" sz="2000" dirty="0">
                <a:ea typeface="標楷體" panose="03000509000000000000" pitchFamily="65" charset="-120"/>
              </a:rPr>
              <a:t>(</a:t>
            </a:r>
            <a:r>
              <a:rPr lang="zh-TW" altLang="en-US" sz="2000" dirty="0">
                <a:ea typeface="標楷體" panose="03000509000000000000" pitchFamily="65" charset="-120"/>
              </a:rPr>
              <a:t>一</a:t>
            </a:r>
            <a:r>
              <a:rPr lang="en-US" altLang="zh-TW" sz="2000" dirty="0">
                <a:ea typeface="標楷體" panose="03000509000000000000" pitchFamily="65" charset="-120"/>
              </a:rPr>
              <a:t>) </a:t>
            </a:r>
            <a:r>
              <a:rPr lang="zh-TW" altLang="en-US" sz="2000" dirty="0">
                <a:ea typeface="標楷體" panose="03000509000000000000" pitchFamily="65" charset="-120"/>
              </a:rPr>
              <a:t>、</a:t>
            </a:r>
            <a:r>
              <a:rPr lang="en-US" altLang="zh-TW" sz="2000" dirty="0">
                <a:ea typeface="標楷體" panose="03000509000000000000" pitchFamily="65" charset="-120"/>
              </a:rPr>
              <a:t>(</a:t>
            </a:r>
            <a:r>
              <a:rPr lang="zh-TW" altLang="en-US" sz="2000" dirty="0">
                <a:ea typeface="標楷體" panose="03000509000000000000" pitchFamily="65" charset="-120"/>
              </a:rPr>
              <a:t>二</a:t>
            </a:r>
            <a:r>
              <a:rPr lang="en-US" altLang="zh-TW" sz="2000" dirty="0">
                <a:ea typeface="標楷體" panose="03000509000000000000" pitchFamily="65" charset="-120"/>
              </a:rPr>
              <a:t>)-(</a:t>
            </a:r>
            <a:r>
              <a:rPr lang="zh-TW" altLang="en-US" sz="2000" dirty="0">
                <a:ea typeface="標楷體" panose="03000509000000000000" pitchFamily="65" charset="-120"/>
              </a:rPr>
              <a:t>各</a:t>
            </a:r>
            <a:r>
              <a:rPr lang="en-US" altLang="zh-TW" sz="2000" dirty="0">
                <a:ea typeface="標楷體" panose="03000509000000000000" pitchFamily="65" charset="-120"/>
              </a:rPr>
              <a:t>3</a:t>
            </a:r>
            <a:r>
              <a:rPr lang="zh-TW" altLang="en-US" sz="2000" dirty="0">
                <a:ea typeface="標楷體" panose="03000509000000000000" pitchFamily="65" charset="-120"/>
              </a:rPr>
              <a:t>學分</a:t>
            </a:r>
            <a:r>
              <a:rPr lang="en-US" altLang="zh-TW" sz="2000" dirty="0">
                <a:ea typeface="標楷體" panose="03000509000000000000" pitchFamily="65" charset="-120"/>
              </a:rPr>
              <a:t>)</a:t>
            </a:r>
          </a:p>
          <a:p>
            <a:pPr>
              <a:spcBef>
                <a:spcPct val="0"/>
              </a:spcBef>
            </a:pPr>
            <a:r>
              <a:rPr lang="zh-TW" altLang="en-US" sz="2000" dirty="0">
                <a:ea typeface="標楷體" panose="03000509000000000000" pitchFamily="65" charset="-120"/>
              </a:rPr>
              <a:t>  </a:t>
            </a:r>
            <a:r>
              <a:rPr lang="en-US" altLang="zh-TW" sz="2000" dirty="0">
                <a:ea typeface="標楷體" panose="03000509000000000000" pitchFamily="65" charset="-120"/>
              </a:rPr>
              <a:t>(2)</a:t>
            </a:r>
            <a:r>
              <a:rPr lang="zh-TW" altLang="en-US" sz="2000" dirty="0">
                <a:ea typeface="標楷體" panose="03000509000000000000" pitchFamily="65" charset="-120"/>
              </a:rPr>
              <a:t>環安系</a:t>
            </a:r>
            <a:r>
              <a:rPr lang="en-US" altLang="zh-TW" sz="2000" dirty="0">
                <a:ea typeface="標楷體" panose="03000509000000000000" pitchFamily="65" charset="-120"/>
              </a:rPr>
              <a:t>-</a:t>
            </a:r>
            <a:r>
              <a:rPr lang="zh-TW" altLang="en-US" sz="2000" dirty="0">
                <a:ea typeface="標楷體" panose="03000509000000000000" pitchFamily="65" charset="-120"/>
              </a:rPr>
              <a:t>環境與安全工程學系校外實習</a:t>
            </a:r>
            <a:r>
              <a:rPr lang="en-US" altLang="zh-TW" sz="2000" dirty="0">
                <a:ea typeface="標楷體" panose="03000509000000000000" pitchFamily="65" charset="-120"/>
              </a:rPr>
              <a:t>(</a:t>
            </a:r>
            <a:r>
              <a:rPr lang="zh-TW" altLang="en-US" sz="2000" dirty="0">
                <a:ea typeface="標楷體" panose="03000509000000000000" pitchFamily="65" charset="-120"/>
              </a:rPr>
              <a:t>一</a:t>
            </a:r>
            <a:r>
              <a:rPr lang="en-US" altLang="zh-TW" sz="2000" dirty="0">
                <a:ea typeface="標楷體" panose="03000509000000000000" pitchFamily="65" charset="-120"/>
              </a:rPr>
              <a:t>)(</a:t>
            </a:r>
            <a:r>
              <a:rPr lang="zh-TW" altLang="en-US" sz="2000" dirty="0">
                <a:ea typeface="標楷體" panose="03000509000000000000" pitchFamily="65" charset="-120"/>
              </a:rPr>
              <a:t>二</a:t>
            </a:r>
            <a:r>
              <a:rPr lang="en-US" altLang="zh-TW" sz="2000" dirty="0">
                <a:ea typeface="標楷體" panose="03000509000000000000" pitchFamily="65" charset="-120"/>
              </a:rPr>
              <a:t>)(</a:t>
            </a:r>
            <a:r>
              <a:rPr lang="zh-TW" altLang="en-US" sz="2000" dirty="0">
                <a:ea typeface="標楷體" panose="03000509000000000000" pitchFamily="65" charset="-120"/>
              </a:rPr>
              <a:t>各</a:t>
            </a:r>
            <a:r>
              <a:rPr lang="en-US" altLang="zh-TW" sz="2000" dirty="0">
                <a:ea typeface="標楷體" panose="03000509000000000000" pitchFamily="65" charset="-120"/>
              </a:rPr>
              <a:t>3</a:t>
            </a:r>
            <a:r>
              <a:rPr lang="zh-TW" altLang="en-US" sz="2000" dirty="0">
                <a:ea typeface="標楷體" panose="03000509000000000000" pitchFamily="65" charset="-120"/>
              </a:rPr>
              <a:t>學分</a:t>
            </a:r>
            <a:r>
              <a:rPr lang="en-US" altLang="zh-TW" sz="2000" dirty="0">
                <a:ea typeface="標楷體" panose="03000509000000000000" pitchFamily="65" charset="-120"/>
              </a:rPr>
              <a:t>)</a:t>
            </a:r>
          </a:p>
          <a:p>
            <a:pPr>
              <a:spcBef>
                <a:spcPct val="0"/>
              </a:spcBef>
            </a:pPr>
            <a:r>
              <a:rPr lang="zh-TW" altLang="en-US" sz="2000" dirty="0">
                <a:ea typeface="標楷體" panose="03000509000000000000" pitchFamily="65" charset="-120"/>
              </a:rPr>
              <a:t>  </a:t>
            </a:r>
            <a:r>
              <a:rPr lang="en-US" altLang="zh-TW" sz="2000" dirty="0">
                <a:ea typeface="標楷體" panose="03000509000000000000" pitchFamily="65" charset="-120"/>
              </a:rPr>
              <a:t>(3)</a:t>
            </a:r>
            <a:r>
              <a:rPr lang="zh-TW" altLang="en-US" sz="2000" dirty="0">
                <a:ea typeface="標楷體" panose="03000509000000000000" pitchFamily="65" charset="-120"/>
              </a:rPr>
              <a:t>化工系</a:t>
            </a:r>
            <a:r>
              <a:rPr lang="en-US" altLang="zh-TW" sz="2000" dirty="0">
                <a:ea typeface="標楷體" panose="03000509000000000000" pitchFamily="65" charset="-120"/>
              </a:rPr>
              <a:t>-</a:t>
            </a:r>
            <a:r>
              <a:rPr lang="zh-TW" altLang="en-US" sz="2000" dirty="0">
                <a:ea typeface="標楷體" panose="03000509000000000000" pitchFamily="65" charset="-120"/>
              </a:rPr>
              <a:t>產業實習</a:t>
            </a:r>
            <a:r>
              <a:rPr lang="en-US" altLang="zh-TW" sz="2000" dirty="0">
                <a:ea typeface="標楷體" panose="03000509000000000000" pitchFamily="65" charset="-120"/>
              </a:rPr>
              <a:t>(</a:t>
            </a:r>
            <a:r>
              <a:rPr lang="zh-TW" altLang="en-US" sz="2000" dirty="0">
                <a:ea typeface="標楷體" panose="03000509000000000000" pitchFamily="65" charset="-120"/>
              </a:rPr>
              <a:t>一</a:t>
            </a:r>
            <a:r>
              <a:rPr lang="en-US" altLang="zh-TW" sz="2000" dirty="0">
                <a:ea typeface="標楷體" panose="03000509000000000000" pitchFamily="65" charset="-120"/>
              </a:rPr>
              <a:t>) </a:t>
            </a:r>
            <a:r>
              <a:rPr lang="zh-TW" altLang="en-US" sz="2000" dirty="0">
                <a:ea typeface="標楷體" panose="03000509000000000000" pitchFamily="65" charset="-120"/>
              </a:rPr>
              <a:t>、</a:t>
            </a:r>
            <a:r>
              <a:rPr lang="en-US" altLang="zh-TW" sz="2000" dirty="0">
                <a:ea typeface="標楷體" panose="03000509000000000000" pitchFamily="65" charset="-120"/>
              </a:rPr>
              <a:t>(</a:t>
            </a:r>
            <a:r>
              <a:rPr lang="zh-TW" altLang="en-US" sz="2000" dirty="0">
                <a:ea typeface="標楷體" panose="03000509000000000000" pitchFamily="65" charset="-120"/>
              </a:rPr>
              <a:t>二</a:t>
            </a:r>
            <a:r>
              <a:rPr lang="en-US" altLang="zh-TW" sz="2000" dirty="0">
                <a:ea typeface="標楷體" panose="03000509000000000000" pitchFamily="65" charset="-120"/>
              </a:rPr>
              <a:t>)-(</a:t>
            </a:r>
            <a:r>
              <a:rPr lang="zh-TW" altLang="en-US" sz="2000" dirty="0">
                <a:ea typeface="標楷體" panose="03000509000000000000" pitchFamily="65" charset="-120"/>
              </a:rPr>
              <a:t>各</a:t>
            </a:r>
            <a:r>
              <a:rPr lang="en-US" altLang="zh-TW" sz="2000" dirty="0">
                <a:ea typeface="標楷體" panose="03000509000000000000" pitchFamily="65" charset="-120"/>
              </a:rPr>
              <a:t>3</a:t>
            </a:r>
            <a:r>
              <a:rPr lang="zh-TW" altLang="en-US" sz="2000" dirty="0">
                <a:ea typeface="標楷體" panose="03000509000000000000" pitchFamily="65" charset="-120"/>
              </a:rPr>
              <a:t>學分</a:t>
            </a:r>
            <a:r>
              <a:rPr lang="en-US" altLang="zh-TW" sz="2000" dirty="0">
                <a:ea typeface="標楷體" panose="03000509000000000000" pitchFamily="65" charset="-120"/>
              </a:rPr>
              <a:t>)</a:t>
            </a:r>
          </a:p>
          <a:p>
            <a:pPr>
              <a:spcBef>
                <a:spcPct val="0"/>
              </a:spcBef>
            </a:pPr>
            <a:r>
              <a:rPr lang="zh-TW" altLang="en-US" sz="2000" dirty="0">
                <a:ea typeface="標楷體" panose="03000509000000000000" pitchFamily="65" charset="-120"/>
              </a:rPr>
              <a:t>目前各系所校外實習人數統計如下表</a:t>
            </a:r>
            <a:r>
              <a:rPr lang="en-US" altLang="zh-TW" sz="2000" dirty="0">
                <a:ea typeface="標楷體" panose="03000509000000000000" pitchFamily="65" charset="-120"/>
                <a:sym typeface="Wingdings" panose="05000000000000000000" pitchFamily="2" charset="2"/>
              </a:rPr>
              <a:t>:</a:t>
            </a:r>
            <a:endParaRPr lang="en-US" altLang="zh-TW" sz="2000" dirty="0">
              <a:ea typeface="標楷體" panose="03000509000000000000" pitchFamily="65" charset="-120"/>
            </a:endParaRPr>
          </a:p>
        </p:txBody>
      </p:sp>
      <p:graphicFrame>
        <p:nvGraphicFramePr>
          <p:cNvPr id="9" name="表格 8"/>
          <p:cNvGraphicFramePr>
            <a:graphicFrameLocks noGrp="1"/>
          </p:cNvGraphicFramePr>
          <p:nvPr>
            <p:extLst>
              <p:ext uri="{D42A27DB-BD31-4B8C-83A1-F6EECF244321}">
                <p14:modId xmlns:p14="http://schemas.microsoft.com/office/powerpoint/2010/main" val="2617359096"/>
              </p:ext>
            </p:extLst>
          </p:nvPr>
        </p:nvGraphicFramePr>
        <p:xfrm>
          <a:off x="1571642" y="4509120"/>
          <a:ext cx="6072185" cy="1524000"/>
        </p:xfrm>
        <a:graphic>
          <a:graphicData uri="http://schemas.openxmlformats.org/drawingml/2006/table">
            <a:tbl>
              <a:tblPr firstRow="1" bandRow="1">
                <a:tableStyleId>{5C22544A-7EE6-4342-B048-85BDC9FD1C3A}</a:tableStyleId>
              </a:tblPr>
              <a:tblGrid>
                <a:gridCol w="867455"/>
                <a:gridCol w="867455"/>
                <a:gridCol w="867455"/>
                <a:gridCol w="867455"/>
                <a:gridCol w="867455"/>
                <a:gridCol w="867455"/>
                <a:gridCol w="867455"/>
              </a:tblGrid>
              <a:tr h="275500">
                <a:tc>
                  <a:txBody>
                    <a:bodyPr/>
                    <a:lstStyle/>
                    <a:p>
                      <a:pPr algn="r"/>
                      <a:endParaRPr lang="zh-TW" altLang="en-US" sz="1400" dirty="0">
                        <a:latin typeface="+mn-lt"/>
                        <a:ea typeface="標楷體" panose="03000509000000000000" pitchFamily="65" charset="-120"/>
                      </a:endParaRPr>
                    </a:p>
                  </a:txBody>
                  <a:tcPr marL="91439" marR="91439"/>
                </a:tc>
                <a:tc>
                  <a:txBody>
                    <a:bodyPr/>
                    <a:lstStyle/>
                    <a:p>
                      <a:pPr algn="r"/>
                      <a:r>
                        <a:rPr lang="zh-TW" altLang="en-US" sz="1400" dirty="0" smtClean="0">
                          <a:latin typeface="+mn-lt"/>
                          <a:ea typeface="標楷體" panose="03000509000000000000" pitchFamily="65" charset="-120"/>
                        </a:rPr>
                        <a:t>機械系</a:t>
                      </a:r>
                      <a:endParaRPr lang="zh-TW" altLang="en-US" sz="1400" dirty="0">
                        <a:latin typeface="+mn-lt"/>
                        <a:ea typeface="標楷體" panose="03000509000000000000" pitchFamily="65" charset="-120"/>
                      </a:endParaRPr>
                    </a:p>
                  </a:txBody>
                  <a:tcPr marL="91439" marR="91439"/>
                </a:tc>
                <a:tc>
                  <a:txBody>
                    <a:bodyPr/>
                    <a:lstStyle/>
                    <a:p>
                      <a:pPr algn="r"/>
                      <a:r>
                        <a:rPr lang="zh-TW" altLang="en-US" sz="1400" dirty="0" smtClean="0">
                          <a:latin typeface="+mn-lt"/>
                          <a:ea typeface="標楷體" panose="03000509000000000000" pitchFamily="65" charset="-120"/>
                        </a:rPr>
                        <a:t>化工系</a:t>
                      </a:r>
                      <a:endParaRPr lang="zh-TW" altLang="en-US" sz="1400" dirty="0">
                        <a:latin typeface="+mn-lt"/>
                        <a:ea typeface="標楷體" panose="03000509000000000000" pitchFamily="65" charset="-120"/>
                      </a:endParaRPr>
                    </a:p>
                  </a:txBody>
                  <a:tcPr marL="91439" marR="91439"/>
                </a:tc>
                <a:tc>
                  <a:txBody>
                    <a:bodyPr/>
                    <a:lstStyle/>
                    <a:p>
                      <a:pPr algn="r"/>
                      <a:r>
                        <a:rPr lang="zh-TW" altLang="en-US" sz="1400" dirty="0" smtClean="0">
                          <a:latin typeface="+mn-lt"/>
                          <a:ea typeface="標楷體" panose="03000509000000000000" pitchFamily="65" charset="-120"/>
                        </a:rPr>
                        <a:t>環安系</a:t>
                      </a:r>
                      <a:endParaRPr lang="zh-TW" altLang="en-US" sz="1400" dirty="0">
                        <a:latin typeface="+mn-lt"/>
                        <a:ea typeface="標楷體" panose="03000509000000000000" pitchFamily="65" charset="-120"/>
                      </a:endParaRPr>
                    </a:p>
                  </a:txBody>
                  <a:tcPr marL="91439" marR="91439"/>
                </a:tc>
                <a:tc>
                  <a:txBody>
                    <a:bodyPr/>
                    <a:lstStyle/>
                    <a:p>
                      <a:pPr algn="r"/>
                      <a:r>
                        <a:rPr lang="zh-TW" altLang="en-US" sz="1400" dirty="0" smtClean="0">
                          <a:latin typeface="+mn-lt"/>
                          <a:ea typeface="標楷體" panose="03000509000000000000" pitchFamily="65" charset="-120"/>
                        </a:rPr>
                        <a:t>土木系</a:t>
                      </a:r>
                      <a:endParaRPr lang="zh-TW" altLang="en-US" sz="1400" dirty="0">
                        <a:latin typeface="+mn-lt"/>
                        <a:ea typeface="標楷體" panose="03000509000000000000" pitchFamily="65" charset="-120"/>
                      </a:endParaRPr>
                    </a:p>
                  </a:txBody>
                  <a:tcPr marL="91439" marR="91439"/>
                </a:tc>
                <a:tc>
                  <a:txBody>
                    <a:bodyPr/>
                    <a:lstStyle/>
                    <a:p>
                      <a:pPr algn="r"/>
                      <a:r>
                        <a:rPr lang="zh-TW" altLang="en-US" sz="1400" dirty="0" smtClean="0">
                          <a:latin typeface="+mn-lt"/>
                          <a:ea typeface="標楷體" panose="03000509000000000000" pitchFamily="65" charset="-120"/>
                        </a:rPr>
                        <a:t>材料系</a:t>
                      </a:r>
                      <a:endParaRPr lang="zh-TW" altLang="en-US" sz="1400" dirty="0">
                        <a:latin typeface="+mn-lt"/>
                        <a:ea typeface="標楷體" panose="03000509000000000000" pitchFamily="65" charset="-120"/>
                      </a:endParaRPr>
                    </a:p>
                  </a:txBody>
                  <a:tcPr marL="91439" marR="91439"/>
                </a:tc>
                <a:tc>
                  <a:txBody>
                    <a:bodyPr/>
                    <a:lstStyle/>
                    <a:p>
                      <a:pPr algn="r"/>
                      <a:r>
                        <a:rPr lang="zh-TW" altLang="en-US" sz="1400" dirty="0" smtClean="0">
                          <a:latin typeface="+mn-lt"/>
                          <a:ea typeface="標楷體" panose="03000509000000000000" pitchFamily="65" charset="-120"/>
                        </a:rPr>
                        <a:t>能源系</a:t>
                      </a:r>
                      <a:endParaRPr lang="zh-TW" altLang="en-US" sz="1400" dirty="0">
                        <a:latin typeface="+mn-lt"/>
                        <a:ea typeface="標楷體" panose="03000509000000000000" pitchFamily="65" charset="-120"/>
                      </a:endParaRPr>
                    </a:p>
                  </a:txBody>
                  <a:tcPr marL="91439" marR="91439"/>
                </a:tc>
              </a:tr>
              <a:tr h="252272">
                <a:tc>
                  <a:txBody>
                    <a:bodyPr/>
                    <a:lstStyle/>
                    <a:p>
                      <a:pPr algn="r"/>
                      <a:r>
                        <a:rPr lang="en-US" altLang="zh-TW" sz="1400" dirty="0" smtClean="0">
                          <a:latin typeface="+mn-lt"/>
                          <a:ea typeface="標楷體" panose="03000509000000000000" pitchFamily="65" charset="-120"/>
                        </a:rPr>
                        <a:t>102</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29</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smtClean="0">
                          <a:solidFill>
                            <a:schemeClr val="tx1"/>
                          </a:solidFill>
                          <a:latin typeface="+mn-lt"/>
                          <a:ea typeface="標楷體" panose="03000509000000000000" pitchFamily="65" charset="-120"/>
                        </a:rPr>
                        <a:t>9</a:t>
                      </a:r>
                      <a:endParaRPr lang="zh-TW" altLang="en-US" sz="1400" dirty="0">
                        <a:solidFill>
                          <a:schemeClr val="tx1"/>
                        </a:solidFill>
                        <a:latin typeface="+mn-lt"/>
                        <a:ea typeface="標楷體" panose="03000509000000000000" pitchFamily="65" charset="-120"/>
                      </a:endParaRPr>
                    </a:p>
                  </a:txBody>
                  <a:tcPr marL="91438" marR="91438"/>
                </a:tc>
                <a:tc>
                  <a:txBody>
                    <a:bodyPr/>
                    <a:lstStyle/>
                    <a:p>
                      <a:pPr algn="r"/>
                      <a:r>
                        <a:rPr lang="en-US" altLang="zh-TW" sz="1400" smtClean="0">
                          <a:latin typeface="+mn-lt"/>
                          <a:ea typeface="標楷體" panose="03000509000000000000" pitchFamily="65" charset="-120"/>
                        </a:rPr>
                        <a:t>3</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smtClean="0">
                          <a:latin typeface="+mn-lt"/>
                          <a:ea typeface="標楷體" panose="03000509000000000000" pitchFamily="65" charset="-120"/>
                        </a:rPr>
                        <a:t>-</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smtClean="0">
                          <a:latin typeface="+mn-lt"/>
                          <a:ea typeface="標楷體" panose="03000509000000000000" pitchFamily="65" charset="-120"/>
                        </a:rPr>
                        <a:t>8</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a:t>
                      </a:r>
                      <a:endParaRPr lang="zh-TW" altLang="en-US" sz="1400" dirty="0">
                        <a:latin typeface="+mn-lt"/>
                        <a:ea typeface="標楷體" panose="03000509000000000000" pitchFamily="65" charset="-120"/>
                      </a:endParaRPr>
                    </a:p>
                  </a:txBody>
                  <a:tcPr marL="91439" marR="91439"/>
                </a:tc>
              </a:tr>
              <a:tr h="252272">
                <a:tc>
                  <a:txBody>
                    <a:bodyPr/>
                    <a:lstStyle/>
                    <a:p>
                      <a:pPr algn="r"/>
                      <a:r>
                        <a:rPr lang="en-US" altLang="zh-TW" sz="1400" dirty="0" smtClean="0">
                          <a:latin typeface="+mn-lt"/>
                          <a:ea typeface="標楷體" panose="03000509000000000000" pitchFamily="65" charset="-120"/>
                        </a:rPr>
                        <a:t>103</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33</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solidFill>
                            <a:schemeClr val="tx1"/>
                          </a:solidFill>
                          <a:latin typeface="+mn-lt"/>
                          <a:ea typeface="標楷體" panose="03000509000000000000" pitchFamily="65" charset="-120"/>
                        </a:rPr>
                        <a:t>12</a:t>
                      </a:r>
                      <a:endParaRPr lang="zh-TW" altLang="en-US" sz="1400" dirty="0">
                        <a:solidFill>
                          <a:schemeClr val="tx1"/>
                        </a:solidFill>
                        <a:latin typeface="+mn-lt"/>
                        <a:ea typeface="標楷體" panose="03000509000000000000" pitchFamily="65" charset="-120"/>
                      </a:endParaRPr>
                    </a:p>
                  </a:txBody>
                  <a:tcPr marL="91438" marR="91438"/>
                </a:tc>
                <a:tc>
                  <a:txBody>
                    <a:bodyPr/>
                    <a:lstStyle/>
                    <a:p>
                      <a:pPr algn="r"/>
                      <a:r>
                        <a:rPr lang="en-US" altLang="zh-TW" sz="1400" dirty="0" smtClean="0">
                          <a:latin typeface="+mn-lt"/>
                          <a:ea typeface="標楷體" panose="03000509000000000000" pitchFamily="65" charset="-120"/>
                        </a:rPr>
                        <a:t>12</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a:t>
                      </a:r>
                      <a:endParaRPr lang="zh-TW" altLang="en-US" sz="1400" dirty="0">
                        <a:latin typeface="+mn-lt"/>
                        <a:ea typeface="標楷體" panose="03000509000000000000" pitchFamily="65" charset="-120"/>
                      </a:endParaRPr>
                    </a:p>
                  </a:txBody>
                  <a:tcPr marL="91439" marR="91439"/>
                </a:tc>
              </a:tr>
              <a:tr h="252272">
                <a:tc>
                  <a:txBody>
                    <a:bodyPr/>
                    <a:lstStyle/>
                    <a:p>
                      <a:pPr algn="r"/>
                      <a:r>
                        <a:rPr lang="en-US" altLang="zh-TW" sz="1400" dirty="0" smtClean="0">
                          <a:latin typeface="+mn-lt"/>
                          <a:ea typeface="標楷體" panose="03000509000000000000" pitchFamily="65" charset="-120"/>
                        </a:rPr>
                        <a:t>104</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34</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solidFill>
                            <a:schemeClr val="tx1"/>
                          </a:solidFill>
                          <a:latin typeface="+mn-lt"/>
                          <a:ea typeface="標楷體" panose="03000509000000000000" pitchFamily="65" charset="-120"/>
                        </a:rPr>
                        <a:t>14</a:t>
                      </a:r>
                      <a:endParaRPr lang="zh-TW" altLang="en-US" sz="1400" dirty="0">
                        <a:solidFill>
                          <a:schemeClr val="tx1"/>
                        </a:solidFill>
                        <a:latin typeface="+mn-lt"/>
                        <a:ea typeface="標楷體" panose="03000509000000000000" pitchFamily="65" charset="-120"/>
                      </a:endParaRPr>
                    </a:p>
                  </a:txBody>
                  <a:tcPr marL="91438" marR="91438"/>
                </a:tc>
                <a:tc>
                  <a:txBody>
                    <a:bodyPr/>
                    <a:lstStyle/>
                    <a:p>
                      <a:pPr algn="r"/>
                      <a:r>
                        <a:rPr lang="en-US" altLang="zh-TW" sz="1400" dirty="0" smtClean="0">
                          <a:latin typeface="+mn-lt"/>
                          <a:ea typeface="標楷體" panose="03000509000000000000" pitchFamily="65" charset="-120"/>
                        </a:rPr>
                        <a:t>5</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41</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6</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1</a:t>
                      </a:r>
                      <a:endParaRPr lang="zh-TW" altLang="en-US" sz="1400" dirty="0">
                        <a:latin typeface="+mn-lt"/>
                        <a:ea typeface="標楷體" panose="03000509000000000000" pitchFamily="65" charset="-120"/>
                      </a:endParaRPr>
                    </a:p>
                  </a:txBody>
                  <a:tcPr marL="91439" marR="91439"/>
                </a:tc>
              </a:tr>
              <a:tr h="252272">
                <a:tc>
                  <a:txBody>
                    <a:bodyPr/>
                    <a:lstStyle/>
                    <a:p>
                      <a:pPr algn="r"/>
                      <a:r>
                        <a:rPr lang="en-US" altLang="zh-TW" sz="1400" dirty="0" smtClean="0">
                          <a:latin typeface="+mn-lt"/>
                          <a:ea typeface="標楷體" panose="03000509000000000000" pitchFamily="65" charset="-120"/>
                        </a:rPr>
                        <a:t>105</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29</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solidFill>
                            <a:schemeClr val="tx1"/>
                          </a:solidFill>
                          <a:latin typeface="+mn-lt"/>
                          <a:ea typeface="標楷體" panose="03000509000000000000" pitchFamily="65" charset="-120"/>
                        </a:rPr>
                        <a:t>10</a:t>
                      </a:r>
                      <a:endParaRPr lang="zh-TW" altLang="en-US" sz="1400" dirty="0">
                        <a:solidFill>
                          <a:schemeClr val="tx1"/>
                        </a:solidFill>
                        <a:latin typeface="+mn-lt"/>
                        <a:ea typeface="標楷體" panose="03000509000000000000" pitchFamily="65" charset="-120"/>
                      </a:endParaRPr>
                    </a:p>
                  </a:txBody>
                  <a:tcPr marL="91438" marR="91438"/>
                </a:tc>
                <a:tc>
                  <a:txBody>
                    <a:bodyPr/>
                    <a:lstStyle/>
                    <a:p>
                      <a:pPr algn="r"/>
                      <a:r>
                        <a:rPr lang="en-US" altLang="zh-TW" sz="1400" dirty="0" smtClean="0">
                          <a:latin typeface="+mn-lt"/>
                          <a:ea typeface="標楷體" panose="03000509000000000000" pitchFamily="65" charset="-120"/>
                        </a:rPr>
                        <a:t>7</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4</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7</a:t>
                      </a:r>
                      <a:endParaRPr lang="zh-TW" altLang="en-US" sz="1400" dirty="0">
                        <a:latin typeface="+mn-lt"/>
                        <a:ea typeface="標楷體" panose="03000509000000000000" pitchFamily="65" charset="-120"/>
                      </a:endParaRPr>
                    </a:p>
                  </a:txBody>
                  <a:tcPr marL="91439" marR="91439"/>
                </a:tc>
                <a:tc>
                  <a:txBody>
                    <a:bodyPr/>
                    <a:lstStyle/>
                    <a:p>
                      <a:pPr algn="r"/>
                      <a:r>
                        <a:rPr lang="en-US" altLang="zh-TW" sz="1400" dirty="0" smtClean="0">
                          <a:latin typeface="+mn-lt"/>
                          <a:ea typeface="標楷體" panose="03000509000000000000" pitchFamily="65" charset="-120"/>
                        </a:rPr>
                        <a:t>-</a:t>
                      </a:r>
                      <a:endParaRPr lang="zh-TW" altLang="en-US" sz="1400" dirty="0">
                        <a:latin typeface="+mn-lt"/>
                        <a:ea typeface="標楷體" panose="03000509000000000000" pitchFamily="65" charset="-120"/>
                      </a:endParaRPr>
                    </a:p>
                  </a:txBody>
                  <a:tcPr marL="91439" marR="91439"/>
                </a:tc>
              </a:tr>
            </a:tbl>
          </a:graphicData>
        </a:graphic>
      </p:graphicFrame>
    </p:spTree>
    <p:extLst>
      <p:ext uri="{BB962C8B-B14F-4D97-AF65-F5344CB8AC3E}">
        <p14:creationId xmlns:p14="http://schemas.microsoft.com/office/powerpoint/2010/main" val="2701669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Z:\辦公行政\海報檔\ppt公板1.jpg"/>
          <p:cNvPicPr>
            <a:picLocks noChangeAspect="1" noChangeArrowheads="1"/>
          </p:cNvPicPr>
          <p:nvPr/>
        </p:nvPicPr>
        <p:blipFill>
          <a:blip r:embed="rId2" cstate="print"/>
          <a:srcRect/>
          <a:stretch>
            <a:fillRect/>
          </a:stretch>
        </p:blipFill>
        <p:spPr bwMode="auto">
          <a:xfrm>
            <a:off x="0" y="-8732"/>
            <a:ext cx="9215470" cy="6857999"/>
          </a:xfrm>
          <a:prstGeom prst="rect">
            <a:avLst/>
          </a:prstGeom>
          <a:noFill/>
        </p:spPr>
      </p:pic>
      <p:sp>
        <p:nvSpPr>
          <p:cNvPr id="13" name="圓角矩形 12"/>
          <p:cNvSpPr/>
          <p:nvPr/>
        </p:nvSpPr>
        <p:spPr>
          <a:xfrm>
            <a:off x="683568" y="1002508"/>
            <a:ext cx="292893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a:latin typeface="標楷體" panose="03000509000000000000" pitchFamily="65" charset="-120"/>
                <a:ea typeface="標楷體" panose="03000509000000000000" pitchFamily="65" charset="-120"/>
              </a:rPr>
              <a:t>學院特色校外實習</a:t>
            </a:r>
          </a:p>
        </p:txBody>
      </p:sp>
      <p:graphicFrame>
        <p:nvGraphicFramePr>
          <p:cNvPr id="15" name="內容版面配置區 4"/>
          <p:cNvGraphicFramePr>
            <a:graphicFrameLocks/>
          </p:cNvGraphicFramePr>
          <p:nvPr>
            <p:extLst>
              <p:ext uri="{D42A27DB-BD31-4B8C-83A1-F6EECF244321}">
                <p14:modId xmlns:p14="http://schemas.microsoft.com/office/powerpoint/2010/main" val="1657350326"/>
              </p:ext>
            </p:extLst>
          </p:nvPr>
        </p:nvGraphicFramePr>
        <p:xfrm>
          <a:off x="251520" y="1556792"/>
          <a:ext cx="8572501" cy="5104087"/>
        </p:xfrm>
        <a:graphic>
          <a:graphicData uri="http://schemas.openxmlformats.org/drawingml/2006/table">
            <a:tbl>
              <a:tblPr firstRow="1" bandRow="1">
                <a:tableStyleId>{5C22544A-7EE6-4342-B048-85BDC9FD1C3A}</a:tableStyleId>
              </a:tblPr>
              <a:tblGrid>
                <a:gridCol w="517275"/>
                <a:gridCol w="1249266"/>
                <a:gridCol w="1440160"/>
                <a:gridCol w="1440160"/>
                <a:gridCol w="1368152"/>
                <a:gridCol w="1296144"/>
                <a:gridCol w="1261344"/>
              </a:tblGrid>
              <a:tr h="433971">
                <a:tc>
                  <a:txBody>
                    <a:bodyPr/>
                    <a:lstStyle/>
                    <a:p>
                      <a:endParaRPr lang="zh-TW" altLang="en-US" sz="1800" dirty="0">
                        <a:latin typeface="華康隸書體W3" pitchFamily="65" charset="-120"/>
                        <a:ea typeface="華康隸書體W3" pitchFamily="65" charset="-120"/>
                      </a:endParaRPr>
                    </a:p>
                  </a:txBody>
                  <a:tcPr marL="91439" marR="91439" marT="45722" marB="45722"/>
                </a:tc>
                <a:tc>
                  <a:txBody>
                    <a:bodyPr/>
                    <a:lstStyle/>
                    <a:p>
                      <a:pPr algn="ctr"/>
                      <a:r>
                        <a:rPr lang="zh-TW" altLang="en-US" sz="1800" dirty="0" smtClean="0">
                          <a:latin typeface="華康隸書體W3" pitchFamily="65" charset="-120"/>
                          <a:ea typeface="華康隸書體W3" pitchFamily="65" charset="-120"/>
                        </a:rPr>
                        <a:t>機械系</a:t>
                      </a:r>
                      <a:endParaRPr lang="zh-TW" altLang="en-US" sz="1800" dirty="0">
                        <a:latin typeface="華康隸書體W3" pitchFamily="65" charset="-120"/>
                        <a:ea typeface="華康隸書體W3" pitchFamily="65" charset="-120"/>
                      </a:endParaRPr>
                    </a:p>
                  </a:txBody>
                  <a:tcPr marL="91439" marR="91439" marT="45722" marB="45722"/>
                </a:tc>
                <a:tc>
                  <a:txBody>
                    <a:bodyPr/>
                    <a:lstStyle/>
                    <a:p>
                      <a:pPr algn="ctr"/>
                      <a:r>
                        <a:rPr lang="zh-TW" altLang="en-US" sz="1800" dirty="0" smtClean="0">
                          <a:latin typeface="華康隸書體W3" pitchFamily="65" charset="-120"/>
                          <a:ea typeface="華康隸書體W3" pitchFamily="65" charset="-120"/>
                        </a:rPr>
                        <a:t>化工系</a:t>
                      </a:r>
                      <a:endParaRPr lang="zh-TW" altLang="en-US" sz="1800" dirty="0">
                        <a:latin typeface="華康隸書體W3" pitchFamily="65" charset="-120"/>
                        <a:ea typeface="華康隸書體W3" pitchFamily="65" charset="-120"/>
                      </a:endParaRPr>
                    </a:p>
                  </a:txBody>
                  <a:tcPr marL="91439" marR="91439" marT="45722" marB="45722"/>
                </a:tc>
                <a:tc>
                  <a:txBody>
                    <a:bodyPr/>
                    <a:lstStyle/>
                    <a:p>
                      <a:pPr algn="ctr"/>
                      <a:r>
                        <a:rPr lang="zh-TW" altLang="en-US" sz="1800" dirty="0" smtClean="0">
                          <a:latin typeface="華康隸書體W3" pitchFamily="65" charset="-120"/>
                          <a:ea typeface="華康隸書體W3" pitchFamily="65" charset="-120"/>
                        </a:rPr>
                        <a:t>環安系</a:t>
                      </a:r>
                      <a:endParaRPr lang="zh-TW" altLang="en-US" sz="1800" dirty="0">
                        <a:latin typeface="華康隸書體W3" pitchFamily="65" charset="-120"/>
                        <a:ea typeface="華康隸書體W3" pitchFamily="65" charset="-120"/>
                      </a:endParaRPr>
                    </a:p>
                  </a:txBody>
                  <a:tcPr marL="91439" marR="91439" marT="45722" marB="45722"/>
                </a:tc>
                <a:tc>
                  <a:txBody>
                    <a:bodyPr/>
                    <a:lstStyle/>
                    <a:p>
                      <a:pPr algn="ctr"/>
                      <a:r>
                        <a:rPr lang="zh-TW" altLang="en-US" sz="1800" dirty="0" smtClean="0">
                          <a:latin typeface="華康隸書體W3" pitchFamily="65" charset="-120"/>
                          <a:ea typeface="華康隸書體W3" pitchFamily="65" charset="-120"/>
                        </a:rPr>
                        <a:t>土木系</a:t>
                      </a:r>
                      <a:endParaRPr lang="zh-TW" altLang="en-US" sz="1800" dirty="0">
                        <a:latin typeface="華康隸書體W3" pitchFamily="65" charset="-120"/>
                        <a:ea typeface="華康隸書體W3" pitchFamily="65" charset="-120"/>
                      </a:endParaRPr>
                    </a:p>
                  </a:txBody>
                  <a:tcPr marL="91439" marR="91439" marT="45722" marB="45722"/>
                </a:tc>
                <a:tc>
                  <a:txBody>
                    <a:bodyPr/>
                    <a:lstStyle/>
                    <a:p>
                      <a:pPr algn="ctr"/>
                      <a:r>
                        <a:rPr lang="zh-TW" altLang="en-US" sz="1800" dirty="0" smtClean="0">
                          <a:latin typeface="華康隸書體W3" pitchFamily="65" charset="-120"/>
                          <a:ea typeface="華康隸書體W3" pitchFamily="65" charset="-120"/>
                        </a:rPr>
                        <a:t>材料系</a:t>
                      </a:r>
                      <a:endParaRPr lang="zh-TW" altLang="en-US" sz="1800" dirty="0">
                        <a:latin typeface="華康隸書體W3" pitchFamily="65" charset="-120"/>
                        <a:ea typeface="華康隸書體W3" pitchFamily="65" charset="-120"/>
                      </a:endParaRPr>
                    </a:p>
                  </a:txBody>
                  <a:tcPr marL="91439" marR="91439" marT="45722" marB="45722"/>
                </a:tc>
                <a:tc>
                  <a:txBody>
                    <a:bodyPr/>
                    <a:lstStyle/>
                    <a:p>
                      <a:pPr algn="ctr"/>
                      <a:r>
                        <a:rPr lang="zh-TW" altLang="en-US" sz="1800" dirty="0" smtClean="0">
                          <a:latin typeface="華康隸書體W3" pitchFamily="65" charset="-120"/>
                          <a:ea typeface="華康隸書體W3" pitchFamily="65" charset="-120"/>
                        </a:rPr>
                        <a:t>能源系</a:t>
                      </a:r>
                      <a:endParaRPr lang="zh-TW" altLang="en-US" sz="1800" dirty="0">
                        <a:latin typeface="華康隸書體W3" pitchFamily="65" charset="-120"/>
                        <a:ea typeface="華康隸書體W3" pitchFamily="65" charset="-120"/>
                      </a:endParaRPr>
                    </a:p>
                  </a:txBody>
                  <a:tcPr marL="91439" marR="91439" marT="45722" marB="45722"/>
                </a:tc>
              </a:tr>
              <a:tr h="4304352">
                <a:tc>
                  <a:txBody>
                    <a:bodyPr/>
                    <a:lstStyle/>
                    <a:p>
                      <a:endParaRPr lang="en-US" altLang="zh-TW" sz="1800" dirty="0" smtClean="0">
                        <a:latin typeface="華康隸書體W3" pitchFamily="65" charset="-120"/>
                        <a:ea typeface="華康隸書體W3" pitchFamily="65" charset="-120"/>
                      </a:endParaRPr>
                    </a:p>
                    <a:p>
                      <a:r>
                        <a:rPr lang="zh-TW" altLang="en-US" sz="1800" dirty="0" smtClean="0">
                          <a:latin typeface="華康隸書體W3" pitchFamily="65" charset="-120"/>
                          <a:ea typeface="華康隸書體W3" pitchFamily="65" charset="-120"/>
                        </a:rPr>
                        <a:t>目前合作</a:t>
                      </a:r>
                      <a:endParaRPr lang="en-US" altLang="zh-TW" sz="1800" dirty="0" smtClean="0">
                        <a:latin typeface="華康隸書體W3" pitchFamily="65" charset="-120"/>
                        <a:ea typeface="華康隸書體W3" pitchFamily="65" charset="-120"/>
                      </a:endParaRPr>
                    </a:p>
                    <a:p>
                      <a:r>
                        <a:rPr lang="zh-TW" altLang="en-US" sz="1800" dirty="0" smtClean="0">
                          <a:latin typeface="華康隸書體W3" pitchFamily="65" charset="-120"/>
                          <a:ea typeface="華康隸書體W3" pitchFamily="65" charset="-120"/>
                        </a:rPr>
                        <a:t>廠商</a:t>
                      </a:r>
                      <a:endParaRPr lang="zh-TW" altLang="en-US" sz="1800" dirty="0">
                        <a:latin typeface="華康隸書體W3" pitchFamily="65" charset="-120"/>
                        <a:ea typeface="華康隸書體W3" pitchFamily="65" charset="-120"/>
                      </a:endParaRPr>
                    </a:p>
                  </a:txBody>
                  <a:tcPr marL="91439" marR="91439" marT="45722" marB="45722"/>
                </a:tc>
                <a:tc>
                  <a:txBody>
                    <a:bodyPr/>
                    <a:lstStyle/>
                    <a:p>
                      <a:r>
                        <a:rPr lang="zh-TW" altLang="en-US" sz="1200" dirty="0" smtClean="0">
                          <a:solidFill>
                            <a:schemeClr val="tx1"/>
                          </a:solidFill>
                          <a:latin typeface="華康隸書體W3" pitchFamily="65" charset="-120"/>
                          <a:ea typeface="華康隸書體W3" pitchFamily="65" charset="-120"/>
                        </a:rPr>
                        <a:t>恩德科技公司</a:t>
                      </a:r>
                    </a:p>
                    <a:p>
                      <a:r>
                        <a:rPr lang="zh-TW" altLang="en-US" sz="1200" dirty="0" smtClean="0">
                          <a:solidFill>
                            <a:schemeClr val="tx1"/>
                          </a:solidFill>
                          <a:latin typeface="華康隸書體W3" pitchFamily="65" charset="-120"/>
                          <a:ea typeface="華康隸書體W3" pitchFamily="65" charset="-120"/>
                        </a:rPr>
                        <a:t>吉輔企業公司</a:t>
                      </a:r>
                    </a:p>
                    <a:p>
                      <a:r>
                        <a:rPr lang="zh-TW" altLang="en-US" sz="1200" dirty="0" smtClean="0">
                          <a:solidFill>
                            <a:schemeClr val="tx1"/>
                          </a:solidFill>
                          <a:latin typeface="華康隸書體W3" pitchFamily="65" charset="-120"/>
                          <a:ea typeface="華康隸書體W3" pitchFamily="65" charset="-120"/>
                        </a:rPr>
                        <a:t>長鈺模具公司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正達國際光電股份有限公司</a:t>
                      </a:r>
                    </a:p>
                    <a:p>
                      <a:r>
                        <a:rPr lang="zh-TW" altLang="en-US" sz="1200" dirty="0" smtClean="0">
                          <a:solidFill>
                            <a:schemeClr val="tx1"/>
                          </a:solidFill>
                          <a:latin typeface="華康隸書體W3" pitchFamily="65" charset="-120"/>
                          <a:ea typeface="華康隸書體W3" pitchFamily="65" charset="-120"/>
                        </a:rPr>
                        <a:t>台灣保來得公司</a:t>
                      </a:r>
                    </a:p>
                    <a:p>
                      <a:r>
                        <a:rPr lang="zh-TW" altLang="en-US" sz="1200" dirty="0" smtClean="0">
                          <a:solidFill>
                            <a:schemeClr val="tx1"/>
                          </a:solidFill>
                          <a:latin typeface="華康隸書體W3" pitchFamily="65" charset="-120"/>
                          <a:ea typeface="華康隸書體W3" pitchFamily="65" charset="-120"/>
                        </a:rPr>
                        <a:t>京元電子公司</a:t>
                      </a:r>
                    </a:p>
                    <a:p>
                      <a:r>
                        <a:rPr lang="zh-TW" altLang="en-US" sz="1200" dirty="0" smtClean="0">
                          <a:solidFill>
                            <a:schemeClr val="tx1"/>
                          </a:solidFill>
                          <a:latin typeface="華康隸書體W3" pitchFamily="65" charset="-120"/>
                          <a:ea typeface="華康隸書體W3" pitchFamily="65" charset="-120"/>
                        </a:rPr>
                        <a:t>勇陸企業公司</a:t>
                      </a:r>
                    </a:p>
                    <a:p>
                      <a:r>
                        <a:rPr lang="zh-TW" altLang="en-US" sz="1200" dirty="0" smtClean="0">
                          <a:solidFill>
                            <a:schemeClr val="tx1"/>
                          </a:solidFill>
                          <a:latin typeface="華康隸書體W3" pitchFamily="65" charset="-120"/>
                          <a:ea typeface="華康隸書體W3" pitchFamily="65" charset="-120"/>
                        </a:rPr>
                        <a:t>環洋能源公司</a:t>
                      </a:r>
                    </a:p>
                    <a:p>
                      <a:r>
                        <a:rPr lang="zh-TW" altLang="en-US" sz="1200" dirty="0" smtClean="0">
                          <a:solidFill>
                            <a:schemeClr val="tx1"/>
                          </a:solidFill>
                          <a:latin typeface="華康隸書體W3" pitchFamily="65" charset="-120"/>
                          <a:ea typeface="華康隸書體W3" pitchFamily="65" charset="-120"/>
                        </a:rPr>
                        <a:t>宇隆科技公司</a:t>
                      </a:r>
                    </a:p>
                    <a:p>
                      <a:r>
                        <a:rPr lang="zh-TW" altLang="en-US" sz="1200" dirty="0" smtClean="0">
                          <a:solidFill>
                            <a:schemeClr val="tx1"/>
                          </a:solidFill>
                          <a:latin typeface="華康隸書體W3" pitchFamily="65" charset="-120"/>
                          <a:ea typeface="華康隸書體W3" pitchFamily="65" charset="-120"/>
                        </a:rPr>
                        <a:t>京元電子公司</a:t>
                      </a:r>
                    </a:p>
                    <a:p>
                      <a:r>
                        <a:rPr lang="zh-TW" altLang="en-US" sz="1200" dirty="0" smtClean="0">
                          <a:solidFill>
                            <a:schemeClr val="tx1"/>
                          </a:solidFill>
                          <a:latin typeface="華康隸書體W3" pitchFamily="65" charset="-120"/>
                          <a:ea typeface="華康隸書體W3" pitchFamily="65" charset="-120"/>
                        </a:rPr>
                        <a:t>東琳精密公司</a:t>
                      </a:r>
                    </a:p>
                    <a:p>
                      <a:r>
                        <a:rPr lang="zh-TW" altLang="en-US" sz="1200" dirty="0" smtClean="0">
                          <a:solidFill>
                            <a:schemeClr val="tx1"/>
                          </a:solidFill>
                          <a:latin typeface="華康隸書體W3" pitchFamily="65" charset="-120"/>
                          <a:ea typeface="華康隸書體W3" pitchFamily="65" charset="-120"/>
                        </a:rPr>
                        <a:t>穩仲機械工業公司</a:t>
                      </a:r>
                    </a:p>
                    <a:p>
                      <a:r>
                        <a:rPr lang="zh-TW" altLang="en-US" sz="1200" dirty="0" smtClean="0">
                          <a:solidFill>
                            <a:schemeClr val="tx1"/>
                          </a:solidFill>
                          <a:latin typeface="華康隸書體W3" pitchFamily="65" charset="-120"/>
                          <a:ea typeface="華康隸書體W3" pitchFamily="65" charset="-120"/>
                        </a:rPr>
                        <a:t>頎邦科技公司</a:t>
                      </a:r>
                    </a:p>
                    <a:p>
                      <a:r>
                        <a:rPr lang="zh-TW" altLang="en-US" sz="1200" dirty="0" smtClean="0">
                          <a:solidFill>
                            <a:schemeClr val="tx1"/>
                          </a:solidFill>
                          <a:latin typeface="華康隸書體W3" pitchFamily="65" charset="-120"/>
                          <a:ea typeface="華康隸書體W3" pitchFamily="65" charset="-120"/>
                        </a:rPr>
                        <a:t>佳邦科技公司</a:t>
                      </a:r>
                    </a:p>
                    <a:p>
                      <a:r>
                        <a:rPr lang="zh-TW" altLang="en-US" sz="1200" dirty="0" smtClean="0">
                          <a:solidFill>
                            <a:schemeClr val="tx1"/>
                          </a:solidFill>
                          <a:latin typeface="華康隸書體W3" pitchFamily="65" charset="-120"/>
                          <a:ea typeface="華康隸書體W3" pitchFamily="65" charset="-120"/>
                        </a:rPr>
                        <a:t>大華金屬公司</a:t>
                      </a:r>
                    </a:p>
                    <a:p>
                      <a:r>
                        <a:rPr lang="zh-TW" altLang="en-US" sz="1200" dirty="0" smtClean="0">
                          <a:solidFill>
                            <a:schemeClr val="tx1"/>
                          </a:solidFill>
                          <a:latin typeface="華康隸書體W3" pitchFamily="65" charset="-120"/>
                          <a:ea typeface="華康隸書體W3" pitchFamily="65" charset="-120"/>
                        </a:rPr>
                        <a:t>裕盛工業公司</a:t>
                      </a:r>
                      <a:endParaRPr lang="zh-TW" altLang="en-US" sz="1200" dirty="0">
                        <a:solidFill>
                          <a:schemeClr val="tx1"/>
                        </a:solidFill>
                        <a:latin typeface="華康隸書體W3" pitchFamily="65" charset="-120"/>
                        <a:ea typeface="華康隸書體W3" pitchFamily="65" charset="-120"/>
                      </a:endParaRPr>
                    </a:p>
                  </a:txBody>
                  <a:tcPr marL="91439" marR="91439" marT="45722" marB="45722"/>
                </a:tc>
                <a:tc>
                  <a:txBody>
                    <a:bodyPr/>
                    <a:lstStyle/>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正達光電公司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台灣中油公司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dk1"/>
                          </a:solidFill>
                          <a:latin typeface="華康隸書體W3" pitchFamily="65" charset="-120"/>
                          <a:ea typeface="華康隸書體W3" pitchFamily="65" charset="-120"/>
                          <a:cs typeface="+mn-cs"/>
                        </a:rPr>
                        <a:t>頌勝化學公司</a:t>
                      </a: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dk1"/>
                          </a:solidFill>
                          <a:latin typeface="華康隸書體W3" pitchFamily="65" charset="-120"/>
                          <a:ea typeface="華康隸書體W3" pitchFamily="65" charset="-120"/>
                          <a:cs typeface="+mn-cs"/>
                        </a:rPr>
                        <a:t>智勝科技公司</a:t>
                      </a: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dk1"/>
                          </a:solidFill>
                          <a:latin typeface="華康隸書體W3" pitchFamily="65" charset="-120"/>
                          <a:ea typeface="華康隸書體W3" pitchFamily="65" charset="-120"/>
                          <a:cs typeface="+mn-cs"/>
                        </a:rPr>
                        <a:t>台灣肥料公司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中聯油脂公司</a:t>
                      </a: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台灣淯倫公司</a:t>
                      </a: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晉倫科技公司</a:t>
                      </a: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福誼企業公司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長春樹脂公司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永隆工程公司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柏宇資訊公司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桃隆公司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群祐開發公司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光合聲科技公司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同光信息公司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駿曦科技公司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大華金屬公司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清惠光電公司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頎威科技公司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大自然生技公司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玳權科技公司</a:t>
                      </a:r>
                      <a:endParaRPr kumimoji="0" lang="en-US" altLang="zh-TW" sz="1200" kern="1200" dirty="0" smtClean="0">
                        <a:solidFill>
                          <a:schemeClr val="dk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dk1"/>
                          </a:solidFill>
                          <a:latin typeface="華康隸書體W3" pitchFamily="65" charset="-120"/>
                          <a:ea typeface="華康隸書體W3" pitchFamily="65" charset="-120"/>
                          <a:cs typeface="+mn-cs"/>
                        </a:rPr>
                        <a:t>永陞昌公司</a:t>
                      </a:r>
                    </a:p>
                  </a:txBody>
                  <a:tcPr marL="91439" marR="91439" marT="45722" marB="45722"/>
                </a:tc>
                <a:tc>
                  <a:txBody>
                    <a:bodyPr/>
                    <a:lstStyle/>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晶元光電公司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台灣曼寧工程公司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吉偉儀器公司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綠川工程顧問公司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惠民實業公司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立德儀器公司</a:t>
                      </a:r>
                    </a:p>
                  </a:txBody>
                  <a:tcPr marL="91439" marR="91439" marT="45722" marB="45722"/>
                </a:tc>
                <a:tc>
                  <a:txBody>
                    <a:bodyPr/>
                    <a:lstStyle/>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魯班工程顧問公司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華聯工程顧問有限公司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虹橋工程顧問公司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勝瑋營造公司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立順興資源科技公司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世合工程技術顧問</a:t>
                      </a:r>
                      <a:r>
                        <a:rPr kumimoji="0" lang="en-US" altLang="zh-TW" sz="1200" kern="1200" dirty="0" smtClean="0">
                          <a:solidFill>
                            <a:schemeClr val="tx1"/>
                          </a:solidFill>
                          <a:latin typeface="華康隸書體W3" pitchFamily="65" charset="-120"/>
                          <a:ea typeface="華康隸書體W3" pitchFamily="65" charset="-120"/>
                          <a:cs typeface="+mn-cs"/>
                        </a:rPr>
                        <a:t>(</a:t>
                      </a:r>
                      <a:r>
                        <a:rPr kumimoji="0" lang="zh-TW" altLang="en-US" sz="1200" kern="1200" dirty="0" smtClean="0">
                          <a:solidFill>
                            <a:schemeClr val="tx1"/>
                          </a:solidFill>
                          <a:latin typeface="華康隸書體W3" pitchFamily="65" charset="-120"/>
                          <a:ea typeface="華康隸書體W3" pitchFamily="65" charset="-120"/>
                          <a:cs typeface="+mn-cs"/>
                        </a:rPr>
                        <a:t>股</a:t>
                      </a:r>
                      <a:r>
                        <a:rPr kumimoji="0" lang="en-US" altLang="zh-TW" sz="1200" kern="1200" dirty="0" smtClean="0">
                          <a:solidFill>
                            <a:schemeClr val="tx1"/>
                          </a:solidFill>
                          <a:latin typeface="華康隸書體W3" pitchFamily="65" charset="-120"/>
                          <a:ea typeface="華康隸書體W3" pitchFamily="65" charset="-120"/>
                          <a:cs typeface="+mn-cs"/>
                        </a:rPr>
                        <a:t>)</a:t>
                      </a:r>
                      <a:r>
                        <a:rPr kumimoji="0" lang="zh-TW" altLang="en-US" sz="1200" kern="1200" dirty="0" smtClean="0">
                          <a:solidFill>
                            <a:schemeClr val="tx1"/>
                          </a:solidFill>
                          <a:latin typeface="華康隸書體W3" pitchFamily="65" charset="-120"/>
                          <a:ea typeface="華康隸書體W3" pitchFamily="65" charset="-120"/>
                          <a:cs typeface="+mn-cs"/>
                        </a:rPr>
                        <a:t>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晟太工程顧問公司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強安威勝公司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業豐營造公司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台科檢驗公司</a:t>
                      </a:r>
                    </a:p>
                  </a:txBody>
                  <a:tcPr marL="91439" marR="91439" marT="45722" marB="45722"/>
                </a:tc>
                <a:tc>
                  <a:txBody>
                    <a:bodyPr/>
                    <a:lstStyle/>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美磊科技公司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佳邦科技公司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中國製釉公司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昱成光能公司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文生真空科技公司</a:t>
                      </a: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國合精密公司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r>
                        <a:rPr kumimoji="0" lang="zh-TW" altLang="en-US" sz="1200" kern="1200" dirty="0" smtClean="0">
                          <a:solidFill>
                            <a:schemeClr val="tx1"/>
                          </a:solidFill>
                          <a:latin typeface="華康隸書體W3" pitchFamily="65" charset="-120"/>
                          <a:ea typeface="華康隸書體W3" pitchFamily="65" charset="-120"/>
                          <a:cs typeface="+mn-cs"/>
                        </a:rPr>
                        <a:t>佳燁精密鑄造公司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tx1"/>
                          </a:solidFill>
                          <a:latin typeface="華康隸書體W3" pitchFamily="65" charset="-120"/>
                          <a:ea typeface="華康隸書體W3" pitchFamily="65" charset="-120"/>
                          <a:cs typeface="+mn-cs"/>
                        </a:rPr>
                        <a:t>禾伸堂科技公司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solidFill>
                            <a:schemeClr val="tx1"/>
                          </a:solidFill>
                          <a:latin typeface="華康隸書體W3" pitchFamily="65" charset="-120"/>
                          <a:ea typeface="華康隸書體W3" pitchFamily="65" charset="-120"/>
                        </a:rPr>
                        <a:t>台灣保來得公司</a:t>
                      </a:r>
                    </a:p>
                    <a:p>
                      <a:pPr marL="0" algn="l" rtl="0" eaLnBrk="1" latinLnBrk="0" hangingPunct="1"/>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endParaRPr kumimoji="0" lang="zh-TW" altLang="en-US" sz="1200" kern="1200" dirty="0" smtClean="0">
                        <a:solidFill>
                          <a:schemeClr val="tx1"/>
                        </a:solidFill>
                        <a:latin typeface="華康隸書體W3" pitchFamily="65" charset="-120"/>
                        <a:ea typeface="華康隸書體W3" pitchFamily="65" charset="-120"/>
                        <a:cs typeface="+mn-cs"/>
                      </a:endParaRPr>
                    </a:p>
                  </a:txBody>
                  <a:tcPr marL="91439" marR="91439" marT="45722" marB="45722"/>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tx1"/>
                          </a:solidFill>
                          <a:latin typeface="華康隸書體W3" pitchFamily="65" charset="-120"/>
                          <a:ea typeface="華康隸書體W3" pitchFamily="65" charset="-120"/>
                          <a:cs typeface="+mn-cs"/>
                        </a:rPr>
                        <a:t>開山安葆公司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tx1"/>
                          </a:solidFill>
                          <a:latin typeface="華康隸書體W3" pitchFamily="65" charset="-120"/>
                          <a:ea typeface="華康隸書體W3" pitchFamily="65" charset="-120"/>
                          <a:cs typeface="+mn-cs"/>
                        </a:rPr>
                        <a:t>昱成光能公司</a:t>
                      </a:r>
                      <a:endParaRPr kumimoji="0" lang="en-US" altLang="zh-TW" sz="1200" kern="1200" dirty="0" smtClean="0">
                        <a:solidFill>
                          <a:schemeClr val="tx1"/>
                        </a:solidFill>
                        <a:latin typeface="華康隸書體W3" pitchFamily="65" charset="-120"/>
                        <a:ea typeface="華康隸書體W3"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200" kern="1200" dirty="0" smtClean="0">
                          <a:solidFill>
                            <a:schemeClr val="tx1"/>
                          </a:solidFill>
                          <a:latin typeface="華康隸書體W3" pitchFamily="65" charset="-120"/>
                          <a:ea typeface="華康隸書體W3" pitchFamily="65" charset="-120"/>
                          <a:cs typeface="+mn-cs"/>
                        </a:rPr>
                        <a:t>正達光電公司</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altLang="zh-TW" sz="1200" kern="1200" dirty="0" smtClean="0">
                        <a:solidFill>
                          <a:schemeClr val="tx1"/>
                        </a:solidFill>
                        <a:latin typeface="華康隸書體W3" pitchFamily="65" charset="-120"/>
                        <a:ea typeface="華康隸書體W3"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altLang="zh-TW" sz="1200" kern="1200" dirty="0" smtClean="0">
                        <a:solidFill>
                          <a:schemeClr val="tx1"/>
                        </a:solidFill>
                        <a:latin typeface="華康隸書體W3" pitchFamily="65" charset="-120"/>
                        <a:ea typeface="華康隸書體W3" pitchFamily="65" charset="-120"/>
                        <a:cs typeface="+mn-cs"/>
                      </a:endParaRPr>
                    </a:p>
                    <a:p>
                      <a:pPr marL="0" algn="l" rtl="0" eaLnBrk="1" latinLnBrk="0" hangingPunct="1"/>
                      <a:endParaRPr kumimoji="0" lang="zh-TW" altLang="en-US" sz="1200" kern="1200" dirty="0" smtClean="0">
                        <a:solidFill>
                          <a:schemeClr val="tx1"/>
                        </a:solidFill>
                        <a:latin typeface="華康隸書體W3" pitchFamily="65" charset="-120"/>
                        <a:ea typeface="華康隸書體W3" pitchFamily="65" charset="-120"/>
                        <a:cs typeface="+mn-cs"/>
                      </a:endParaRPr>
                    </a:p>
                  </a:txBody>
                  <a:tcPr marL="91439" marR="91439" marT="45722" marB="45722"/>
                </a:tc>
              </a:tr>
              <a:tr h="261172">
                <a:tc>
                  <a:txBody>
                    <a:bodyPr/>
                    <a:lstStyle/>
                    <a:p>
                      <a:pPr algn="ctr"/>
                      <a:r>
                        <a:rPr lang="zh-TW" altLang="en-US" sz="1200" dirty="0" smtClean="0">
                          <a:latin typeface="華康隸書體W3" pitchFamily="65" charset="-120"/>
                          <a:ea typeface="華康隸書體W3" pitchFamily="65" charset="-120"/>
                        </a:rPr>
                        <a:t>合計</a:t>
                      </a:r>
                      <a:endParaRPr lang="zh-TW" altLang="en-US" sz="1200" dirty="0">
                        <a:latin typeface="華康隸書體W3" pitchFamily="65" charset="-120"/>
                        <a:ea typeface="華康隸書體W3" pitchFamily="65" charset="-120"/>
                      </a:endParaRPr>
                    </a:p>
                  </a:txBody>
                  <a:tcPr marL="91439" marR="91439" marT="45722" marB="45722"/>
                </a:tc>
                <a:tc>
                  <a:txBody>
                    <a:bodyPr/>
                    <a:lstStyle/>
                    <a:p>
                      <a:pPr algn="ctr"/>
                      <a:r>
                        <a:rPr lang="en-US" altLang="zh-TW" sz="1800" dirty="0" smtClean="0">
                          <a:latin typeface="Times New Roman" panose="02020603050405020304" pitchFamily="18" charset="0"/>
                          <a:ea typeface="華康隸書體W3" pitchFamily="65" charset="-120"/>
                          <a:cs typeface="Times New Roman" panose="02020603050405020304" pitchFamily="18" charset="0"/>
                        </a:rPr>
                        <a:t>16</a:t>
                      </a:r>
                      <a:endParaRPr lang="zh-TW" altLang="en-US" sz="1800" dirty="0">
                        <a:latin typeface="Times New Roman" panose="02020603050405020304" pitchFamily="18" charset="0"/>
                        <a:ea typeface="華康隸書體W3" pitchFamily="65" charset="-120"/>
                        <a:cs typeface="Times New Roman" panose="02020603050405020304" pitchFamily="18" charset="0"/>
                      </a:endParaRPr>
                    </a:p>
                  </a:txBody>
                  <a:tcPr marL="91439" marR="91439" marT="45722" marB="45722"/>
                </a:tc>
                <a:tc>
                  <a:txBody>
                    <a:bodyPr/>
                    <a:lstStyle/>
                    <a:p>
                      <a:pPr algn="ctr"/>
                      <a:r>
                        <a:rPr lang="en-US" altLang="zh-TW" sz="1800" dirty="0" smtClean="0">
                          <a:latin typeface="Times New Roman" panose="02020603050405020304" pitchFamily="18" charset="0"/>
                          <a:ea typeface="華康隸書體W3" pitchFamily="65" charset="-120"/>
                          <a:cs typeface="Times New Roman" panose="02020603050405020304" pitchFamily="18" charset="0"/>
                        </a:rPr>
                        <a:t>23</a:t>
                      </a:r>
                      <a:endParaRPr lang="zh-TW" altLang="en-US" sz="1800" dirty="0">
                        <a:latin typeface="Times New Roman" panose="02020603050405020304" pitchFamily="18" charset="0"/>
                        <a:ea typeface="華康隸書體W3" pitchFamily="65" charset="-120"/>
                        <a:cs typeface="Times New Roman" panose="02020603050405020304" pitchFamily="18" charset="0"/>
                      </a:endParaRPr>
                    </a:p>
                  </a:txBody>
                  <a:tcPr marL="91439" marR="91439" marT="45722" marB="45722"/>
                </a:tc>
                <a:tc>
                  <a:txBody>
                    <a:bodyPr/>
                    <a:lstStyle/>
                    <a:p>
                      <a:pPr algn="ctr"/>
                      <a:r>
                        <a:rPr lang="en-US" altLang="zh-TW" sz="1800" dirty="0" smtClean="0">
                          <a:latin typeface="Times New Roman" panose="02020603050405020304" pitchFamily="18" charset="0"/>
                          <a:ea typeface="華康隸書體W3" pitchFamily="65" charset="-120"/>
                          <a:cs typeface="Times New Roman" panose="02020603050405020304" pitchFamily="18" charset="0"/>
                        </a:rPr>
                        <a:t>6</a:t>
                      </a:r>
                      <a:endParaRPr lang="zh-TW" altLang="en-US" sz="1800" dirty="0">
                        <a:latin typeface="Times New Roman" panose="02020603050405020304" pitchFamily="18" charset="0"/>
                        <a:ea typeface="華康隸書體W3" pitchFamily="65" charset="-120"/>
                        <a:cs typeface="Times New Roman" panose="02020603050405020304" pitchFamily="18" charset="0"/>
                      </a:endParaRPr>
                    </a:p>
                  </a:txBody>
                  <a:tcPr marL="91439" marR="91439" marT="45722" marB="45722"/>
                </a:tc>
                <a:tc>
                  <a:txBody>
                    <a:bodyPr/>
                    <a:lstStyle/>
                    <a:p>
                      <a:pPr algn="ctr"/>
                      <a:r>
                        <a:rPr lang="en-US" altLang="zh-TW" sz="1800" dirty="0" smtClean="0">
                          <a:latin typeface="Times New Roman" panose="02020603050405020304" pitchFamily="18" charset="0"/>
                          <a:ea typeface="華康隸書體W3" pitchFamily="65" charset="-120"/>
                          <a:cs typeface="Times New Roman" panose="02020603050405020304" pitchFamily="18" charset="0"/>
                        </a:rPr>
                        <a:t>10</a:t>
                      </a:r>
                      <a:endParaRPr lang="zh-TW" altLang="en-US" sz="1800" dirty="0">
                        <a:latin typeface="Times New Roman" panose="02020603050405020304" pitchFamily="18" charset="0"/>
                        <a:ea typeface="華康隸書體W3" pitchFamily="65" charset="-120"/>
                        <a:cs typeface="Times New Roman" panose="02020603050405020304" pitchFamily="18" charset="0"/>
                      </a:endParaRPr>
                    </a:p>
                  </a:txBody>
                  <a:tcPr marL="91439" marR="91439" marT="45722" marB="45722"/>
                </a:tc>
                <a:tc>
                  <a:txBody>
                    <a:bodyPr/>
                    <a:lstStyle/>
                    <a:p>
                      <a:pPr algn="ctr"/>
                      <a:r>
                        <a:rPr lang="en-US" altLang="zh-TW" sz="1800" dirty="0" smtClean="0">
                          <a:latin typeface="Times New Roman" panose="02020603050405020304" pitchFamily="18" charset="0"/>
                          <a:ea typeface="華康隸書體W3" pitchFamily="65" charset="-120"/>
                          <a:cs typeface="Times New Roman" panose="02020603050405020304" pitchFamily="18" charset="0"/>
                        </a:rPr>
                        <a:t>9</a:t>
                      </a:r>
                      <a:endParaRPr lang="zh-TW" altLang="en-US" sz="1800" dirty="0">
                        <a:latin typeface="Times New Roman" panose="02020603050405020304" pitchFamily="18" charset="0"/>
                        <a:ea typeface="華康隸書體W3" pitchFamily="65" charset="-120"/>
                        <a:cs typeface="Times New Roman" panose="02020603050405020304" pitchFamily="18" charset="0"/>
                      </a:endParaRPr>
                    </a:p>
                  </a:txBody>
                  <a:tcPr marL="91439" marR="91439" marT="45722" marB="45722"/>
                </a:tc>
                <a:tc>
                  <a:txBody>
                    <a:bodyPr/>
                    <a:lstStyle/>
                    <a:p>
                      <a:pPr algn="ctr"/>
                      <a:r>
                        <a:rPr lang="en-US" altLang="zh-TW" sz="1800" dirty="0" smtClean="0">
                          <a:latin typeface="Times New Roman" panose="02020603050405020304" pitchFamily="18" charset="0"/>
                          <a:ea typeface="華康隸書體W3" pitchFamily="65" charset="-120"/>
                          <a:cs typeface="Times New Roman" panose="02020603050405020304" pitchFamily="18" charset="0"/>
                        </a:rPr>
                        <a:t>3</a:t>
                      </a:r>
                      <a:endParaRPr lang="zh-TW" altLang="en-US" sz="1800" dirty="0">
                        <a:latin typeface="Times New Roman" panose="02020603050405020304" pitchFamily="18" charset="0"/>
                        <a:ea typeface="華康隸書體W3" pitchFamily="65" charset="-120"/>
                        <a:cs typeface="Times New Roman" panose="02020603050405020304" pitchFamily="18" charset="0"/>
                      </a:endParaRPr>
                    </a:p>
                  </a:txBody>
                  <a:tcPr marL="91439" marR="91439" marT="45722" marB="45722"/>
                </a:tc>
              </a:tr>
            </a:tbl>
          </a:graphicData>
        </a:graphic>
      </p:graphicFrame>
    </p:spTree>
    <p:extLst>
      <p:ext uri="{BB962C8B-B14F-4D97-AF65-F5344CB8AC3E}">
        <p14:creationId xmlns:p14="http://schemas.microsoft.com/office/powerpoint/2010/main" val="2067764807"/>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Z:\辦公行政\海報檔\ppt公板1.jpg"/>
          <p:cNvPicPr>
            <a:picLocks noChangeAspect="1" noChangeArrowheads="1"/>
          </p:cNvPicPr>
          <p:nvPr/>
        </p:nvPicPr>
        <p:blipFill>
          <a:blip r:embed="rId2" cstate="print"/>
          <a:srcRect/>
          <a:stretch>
            <a:fillRect/>
          </a:stretch>
        </p:blipFill>
        <p:spPr bwMode="auto">
          <a:xfrm>
            <a:off x="0" y="-8732"/>
            <a:ext cx="9215470" cy="6857999"/>
          </a:xfrm>
          <a:prstGeom prst="rect">
            <a:avLst/>
          </a:prstGeom>
          <a:noFill/>
        </p:spPr>
      </p:pic>
      <p:sp>
        <p:nvSpPr>
          <p:cNvPr id="13" name="圓角矩形 12"/>
          <p:cNvSpPr/>
          <p:nvPr/>
        </p:nvSpPr>
        <p:spPr>
          <a:xfrm>
            <a:off x="683568" y="620688"/>
            <a:ext cx="1656184"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校外參訪</a:t>
            </a:r>
            <a:endParaRPr kumimoji="0" lang="zh-TW" altLang="en-US" dirty="0">
              <a:latin typeface="標楷體" panose="03000509000000000000" pitchFamily="65" charset="-120"/>
              <a:ea typeface="標楷體" panose="03000509000000000000" pitchFamily="65" charset="-120"/>
            </a:endParaRPr>
          </a:p>
        </p:txBody>
      </p:sp>
      <p:pic>
        <p:nvPicPr>
          <p:cNvPr id="6" name="Picture 3" descr="_MG_9256"/>
          <p:cNvPicPr>
            <a:picLocks noChangeAspect="1" noChangeArrowheads="1"/>
          </p:cNvPicPr>
          <p:nvPr/>
        </p:nvPicPr>
        <p:blipFill>
          <a:blip r:embed="rId3" cstate="print"/>
          <a:srcRect/>
          <a:stretch>
            <a:fillRect/>
          </a:stretch>
        </p:blipFill>
        <p:spPr bwMode="auto">
          <a:xfrm>
            <a:off x="5004048" y="1340769"/>
            <a:ext cx="3671640" cy="2447760"/>
          </a:xfrm>
          <a:prstGeom prst="rect">
            <a:avLst/>
          </a:prstGeom>
          <a:noFill/>
          <a:ln w="9525">
            <a:noFill/>
            <a:miter lim="800000"/>
            <a:headEnd/>
            <a:tailEnd/>
          </a:ln>
        </p:spPr>
      </p:pic>
      <p:pic>
        <p:nvPicPr>
          <p:cNvPr id="8" name="Picture 3" descr="IMG_224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612" y="4077072"/>
            <a:ext cx="3299076"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圖片 2" descr="IMG_315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1355" y="4114971"/>
            <a:ext cx="3168352" cy="241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357475033762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1355" y="1340768"/>
            <a:ext cx="3362925" cy="252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362117"/>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0" y="0"/>
            <a:ext cx="9215470" cy="6857999"/>
          </a:xfrm>
          <a:prstGeom prst="rect">
            <a:avLst/>
          </a:prstGeom>
          <a:noFill/>
        </p:spPr>
      </p:pic>
      <p:sp>
        <p:nvSpPr>
          <p:cNvPr id="5" name="圓角矩形 4"/>
          <p:cNvSpPr/>
          <p:nvPr/>
        </p:nvSpPr>
        <p:spPr>
          <a:xfrm>
            <a:off x="683568" y="620688"/>
            <a:ext cx="1656184"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國際交流</a:t>
            </a:r>
            <a:endParaRPr kumimoji="0" lang="zh-TW" altLang="en-US" dirty="0">
              <a:latin typeface="標楷體" panose="03000509000000000000" pitchFamily="65" charset="-120"/>
              <a:ea typeface="標楷體" panose="03000509000000000000" pitchFamily="65" charset="-120"/>
            </a:endParaRPr>
          </a:p>
        </p:txBody>
      </p:sp>
      <p:pic>
        <p:nvPicPr>
          <p:cNvPr id="6" name="圖片 5" descr="D:\日本木更津資料夾\f1425964786981[1].jpg"/>
          <p:cNvPicPr/>
          <p:nvPr/>
        </p:nvPicPr>
        <p:blipFill>
          <a:blip r:embed="rId3" cstate="print"/>
          <a:srcRect/>
          <a:stretch>
            <a:fillRect/>
          </a:stretch>
        </p:blipFill>
        <p:spPr bwMode="auto">
          <a:xfrm>
            <a:off x="251520" y="1412776"/>
            <a:ext cx="2664296" cy="1872208"/>
          </a:xfrm>
          <a:prstGeom prst="rect">
            <a:avLst/>
          </a:prstGeom>
          <a:noFill/>
          <a:ln w="9525">
            <a:noFill/>
            <a:miter lim="800000"/>
            <a:headEnd/>
            <a:tailEnd/>
          </a:ln>
        </p:spPr>
      </p:pic>
      <p:pic>
        <p:nvPicPr>
          <p:cNvPr id="7" name="圖片 6" descr="IMG_1424.jpg"/>
          <p:cNvPicPr>
            <a:picLocks noChangeAspect="1"/>
          </p:cNvPicPr>
          <p:nvPr/>
        </p:nvPicPr>
        <p:blipFill>
          <a:blip r:embed="rId4" cstate="print"/>
          <a:stretch>
            <a:fillRect/>
          </a:stretch>
        </p:blipFill>
        <p:spPr>
          <a:xfrm>
            <a:off x="227517" y="3573016"/>
            <a:ext cx="2688299" cy="2016224"/>
          </a:xfrm>
          <a:prstGeom prst="rect">
            <a:avLst/>
          </a:prstGeom>
        </p:spPr>
      </p:pic>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43332" y="3662884"/>
            <a:ext cx="2889533" cy="1926355"/>
          </a:xfrm>
          <a:prstGeom prst="rect">
            <a:avLst/>
          </a:prstGeom>
        </p:spPr>
      </p:pic>
      <p:pic>
        <p:nvPicPr>
          <p:cNvPr id="10" name="Picture 6" descr="掃描0001"/>
          <p:cNvPicPr>
            <a:picLocks noChangeAspect="1" noChangeArrowheads="1"/>
          </p:cNvPicPr>
          <p:nvPr/>
        </p:nvPicPr>
        <p:blipFill>
          <a:blip r:embed="rId6" cstate="print"/>
          <a:srcRect l="10883" t="7912" r="12311" b="10966"/>
          <a:stretch>
            <a:fillRect/>
          </a:stretch>
        </p:blipFill>
        <p:spPr bwMode="auto">
          <a:xfrm>
            <a:off x="6275336" y="1552574"/>
            <a:ext cx="2503488" cy="3752850"/>
          </a:xfrm>
          <a:prstGeom prst="rect">
            <a:avLst/>
          </a:prstGeom>
          <a:noFill/>
          <a:ln w="9525">
            <a:noFill/>
            <a:miter lim="800000"/>
            <a:headEnd/>
            <a:tailEnd/>
          </a:ln>
        </p:spPr>
      </p:pic>
      <p:pic>
        <p:nvPicPr>
          <p:cNvPr id="12" name="圖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52381" y="1412776"/>
            <a:ext cx="2808312" cy="1872208"/>
          </a:xfrm>
          <a:prstGeom prst="rect">
            <a:avLst/>
          </a:prstGeom>
        </p:spPr>
      </p:pic>
    </p:spTree>
    <p:extLst>
      <p:ext uri="{BB962C8B-B14F-4D97-AF65-F5344CB8AC3E}">
        <p14:creationId xmlns:p14="http://schemas.microsoft.com/office/powerpoint/2010/main" val="2444101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0" y="-8709"/>
            <a:ext cx="9215470" cy="6857999"/>
          </a:xfrm>
          <a:prstGeom prst="rect">
            <a:avLst/>
          </a:prstGeom>
          <a:noFill/>
        </p:spPr>
      </p:pic>
      <p:sp>
        <p:nvSpPr>
          <p:cNvPr id="5" name="圓角矩形 4"/>
          <p:cNvSpPr/>
          <p:nvPr/>
        </p:nvSpPr>
        <p:spPr>
          <a:xfrm>
            <a:off x="683568" y="620688"/>
            <a:ext cx="187220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專題研究及競賽</a:t>
            </a:r>
            <a:endParaRPr kumimoji="0" lang="zh-TW" altLang="en-US" dirty="0">
              <a:latin typeface="標楷體" panose="03000509000000000000" pitchFamily="65" charset="-120"/>
              <a:ea typeface="標楷體" panose="03000509000000000000" pitchFamily="65" charset="-120"/>
            </a:endParaRPr>
          </a:p>
        </p:txBody>
      </p:sp>
      <p:pic>
        <p:nvPicPr>
          <p:cNvPr id="6" name="Picture 2" descr="C:\Users\owuser\Desktop\102學年度專題競賽相片\DSCN1332.jpg"/>
          <p:cNvPicPr>
            <a:picLocks noChangeAspect="1" noChangeArrowheads="1"/>
          </p:cNvPicPr>
          <p:nvPr/>
        </p:nvPicPr>
        <p:blipFill>
          <a:blip r:embed="rId3" cstate="print"/>
          <a:srcRect/>
          <a:stretch>
            <a:fillRect/>
          </a:stretch>
        </p:blipFill>
        <p:spPr bwMode="auto">
          <a:xfrm>
            <a:off x="467545" y="3573017"/>
            <a:ext cx="2808312" cy="2106234"/>
          </a:xfrm>
          <a:prstGeom prst="rect">
            <a:avLst/>
          </a:prstGeom>
          <a:noFill/>
        </p:spPr>
      </p:pic>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1484784"/>
            <a:ext cx="2808312" cy="1872208"/>
          </a:xfrm>
          <a:prstGeom prst="rect">
            <a:avLst/>
          </a:prstGeom>
        </p:spPr>
      </p:pic>
      <p:pic>
        <p:nvPicPr>
          <p:cNvPr id="9" name="圖片 8" descr="DSC01893.JPG"/>
          <p:cNvPicPr>
            <a:picLocks noChangeAspect="1"/>
          </p:cNvPicPr>
          <p:nvPr/>
        </p:nvPicPr>
        <p:blipFill>
          <a:blip r:embed="rId5" cstate="print">
            <a:lum bright="20000" contrast="14000"/>
          </a:blip>
          <a:stretch>
            <a:fillRect/>
          </a:stretch>
        </p:blipFill>
        <p:spPr>
          <a:xfrm>
            <a:off x="3390800" y="1484785"/>
            <a:ext cx="2433869" cy="1872207"/>
          </a:xfrm>
          <a:prstGeom prst="rect">
            <a:avLst/>
          </a:prstGeom>
          <a:ln w="76200">
            <a:solidFill>
              <a:schemeClr val="bg1"/>
            </a:solidFill>
          </a:ln>
        </p:spPr>
      </p:pic>
      <p:pic>
        <p:nvPicPr>
          <p:cNvPr id="3" name="圖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90800" y="3827935"/>
            <a:ext cx="4204121" cy="1827745"/>
          </a:xfrm>
          <a:prstGeom prst="rect">
            <a:avLst/>
          </a:prstGeom>
        </p:spPr>
      </p:pic>
      <p:sp>
        <p:nvSpPr>
          <p:cNvPr id="7" name="矩形 6"/>
          <p:cNvSpPr/>
          <p:nvPr/>
        </p:nvSpPr>
        <p:spPr>
          <a:xfrm>
            <a:off x="5940152" y="3717032"/>
            <a:ext cx="2016224" cy="20882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09904" y="1478185"/>
            <a:ext cx="3072820" cy="4177495"/>
          </a:xfrm>
          <a:prstGeom prst="rect">
            <a:avLst/>
          </a:prstGeom>
        </p:spPr>
      </p:pic>
    </p:spTree>
    <p:extLst>
      <p:ext uri="{BB962C8B-B14F-4D97-AF65-F5344CB8AC3E}">
        <p14:creationId xmlns:p14="http://schemas.microsoft.com/office/powerpoint/2010/main" val="437765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33806" y="-7248"/>
            <a:ext cx="9215470" cy="6857999"/>
          </a:xfrm>
          <a:prstGeom prst="rect">
            <a:avLst/>
          </a:prstGeom>
          <a:noFill/>
        </p:spPr>
      </p:pic>
      <p:sp>
        <p:nvSpPr>
          <p:cNvPr id="5" name="圓角矩形 4"/>
          <p:cNvSpPr/>
          <p:nvPr/>
        </p:nvSpPr>
        <p:spPr>
          <a:xfrm>
            <a:off x="683568" y="620688"/>
            <a:ext cx="187220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國際研討會</a:t>
            </a:r>
            <a:endParaRPr kumimoji="0" lang="zh-TW" altLang="en-US" dirty="0">
              <a:latin typeface="標楷體" panose="03000509000000000000" pitchFamily="65" charset="-120"/>
              <a:ea typeface="標楷體" panose="03000509000000000000" pitchFamily="65"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3597198"/>
            <a:ext cx="1944216" cy="2592288"/>
          </a:xfrm>
          <a:prstGeom prst="rect">
            <a:avLst/>
          </a:prstGeom>
        </p:spPr>
      </p:pic>
      <p:pic>
        <p:nvPicPr>
          <p:cNvPr id="7" name="圖片 6"/>
          <p:cNvPicPr>
            <a:picLocks noChangeAspect="1"/>
          </p:cNvPicPr>
          <p:nvPr/>
        </p:nvPicPr>
        <p:blipFill>
          <a:blip r:embed="rId4"/>
          <a:stretch>
            <a:fillRect/>
          </a:stretch>
        </p:blipFill>
        <p:spPr>
          <a:xfrm>
            <a:off x="6410186" y="3549373"/>
            <a:ext cx="1810595" cy="2687939"/>
          </a:xfrm>
          <a:prstGeom prst="rect">
            <a:avLst/>
          </a:prstGeom>
        </p:spPr>
      </p:pic>
      <p:pic>
        <p:nvPicPr>
          <p:cNvPr id="8"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977" y="1156246"/>
            <a:ext cx="7564804" cy="2088232"/>
          </a:xfrm>
          <a:prstGeom prst="rect">
            <a:avLst/>
          </a:prstGeom>
          <a:noFill/>
          <a:extLst>
            <a:ext uri="{909E8E84-426E-40DD-AFC4-6F175D3DCCD1}">
              <a14:hiddenFill xmlns:a14="http://schemas.microsoft.com/office/drawing/2010/main">
                <a:solidFill>
                  <a:srgbClr val="FFFFFF"/>
                </a:solidFill>
              </a14:hiddenFill>
            </a:ext>
          </a:extLst>
        </p:spPr>
      </p:pic>
      <p:pic>
        <p:nvPicPr>
          <p:cNvPr id="9" name="圖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3861048"/>
            <a:ext cx="3624308" cy="2059858"/>
          </a:xfrm>
          <a:prstGeom prst="rect">
            <a:avLst/>
          </a:prstGeom>
          <a:ln>
            <a:noFill/>
          </a:ln>
          <a:effectLst>
            <a:softEdge rad="112500"/>
          </a:effectLst>
        </p:spPr>
      </p:pic>
    </p:spTree>
    <p:extLst>
      <p:ext uri="{BB962C8B-B14F-4D97-AF65-F5344CB8AC3E}">
        <p14:creationId xmlns:p14="http://schemas.microsoft.com/office/powerpoint/2010/main" val="3818956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Z:\辦公行政\海報檔\ppt公板1.jpg"/>
          <p:cNvPicPr>
            <a:picLocks noChangeAspect="1" noChangeArrowheads="1"/>
          </p:cNvPicPr>
          <p:nvPr/>
        </p:nvPicPr>
        <p:blipFill>
          <a:blip r:embed="rId2" cstate="print"/>
          <a:srcRect/>
          <a:stretch>
            <a:fillRect/>
          </a:stretch>
        </p:blipFill>
        <p:spPr bwMode="auto">
          <a:xfrm>
            <a:off x="0" y="0"/>
            <a:ext cx="9215470" cy="6857999"/>
          </a:xfrm>
          <a:prstGeom prst="rect">
            <a:avLst/>
          </a:prstGeom>
          <a:noFill/>
        </p:spPr>
      </p:pic>
      <p:pic>
        <p:nvPicPr>
          <p:cNvPr id="4" name="圖片 3"/>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196752"/>
            <a:ext cx="5397252" cy="5132844"/>
          </a:xfrm>
          <a:prstGeom prst="rect">
            <a:avLst/>
          </a:prstGeom>
          <a:noFill/>
        </p:spPr>
      </p:pic>
      <p:sp>
        <p:nvSpPr>
          <p:cNvPr id="6" name="圓角矩形 5"/>
          <p:cNvSpPr/>
          <p:nvPr/>
        </p:nvSpPr>
        <p:spPr>
          <a:xfrm>
            <a:off x="683568" y="620688"/>
            <a:ext cx="187220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學術合作</a:t>
            </a:r>
            <a:endParaRPr kumimoji="0"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61818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Z:\辦公行政\海報檔\ppt公板1.jpg"/>
          <p:cNvPicPr>
            <a:picLocks noChangeAspect="1" noChangeArrowheads="1"/>
          </p:cNvPicPr>
          <p:nvPr/>
        </p:nvPicPr>
        <p:blipFill>
          <a:blip r:embed="rId2" cstate="print"/>
          <a:srcRect/>
          <a:stretch>
            <a:fillRect/>
          </a:stretch>
        </p:blipFill>
        <p:spPr bwMode="auto">
          <a:xfrm>
            <a:off x="1" y="0"/>
            <a:ext cx="9286908" cy="6857999"/>
          </a:xfrm>
          <a:prstGeom prst="rect">
            <a:avLst/>
          </a:prstGeom>
          <a:noFill/>
        </p:spPr>
      </p:pic>
      <p:sp>
        <p:nvSpPr>
          <p:cNvPr id="7" name="矩形 6"/>
          <p:cNvSpPr/>
          <p:nvPr/>
        </p:nvSpPr>
        <p:spPr>
          <a:xfrm>
            <a:off x="23530" y="1222139"/>
            <a:ext cx="2262158" cy="369332"/>
          </a:xfrm>
          <a:prstGeom prst="rect">
            <a:avLst/>
          </a:prstGeom>
        </p:spPr>
        <p:txBody>
          <a:bodyPr wrap="none">
            <a:spAutoFit/>
          </a:bodyPr>
          <a:lstStyle/>
          <a:p>
            <a:r>
              <a:rPr lang="zh-TW" altLang="zh-TW" dirty="0">
                <a:solidFill>
                  <a:srgbClr val="0000FF"/>
                </a:solidFill>
                <a:latin typeface="標楷體" pitchFamily="65" charset="-120"/>
                <a:ea typeface="標楷體" pitchFamily="65" charset="-120"/>
              </a:rPr>
              <a:t>一、預警與輔導機制</a:t>
            </a:r>
          </a:p>
        </p:txBody>
      </p:sp>
      <p:sp>
        <p:nvSpPr>
          <p:cNvPr id="8" name="矩形 7"/>
          <p:cNvSpPr/>
          <p:nvPr/>
        </p:nvSpPr>
        <p:spPr>
          <a:xfrm>
            <a:off x="35931" y="1628800"/>
            <a:ext cx="4801314" cy="646331"/>
          </a:xfrm>
          <a:prstGeom prst="rect">
            <a:avLst/>
          </a:prstGeom>
        </p:spPr>
        <p:txBody>
          <a:bodyPr wrap="none">
            <a:spAutoFit/>
          </a:bodyPr>
          <a:lstStyle/>
          <a:p>
            <a:r>
              <a:rPr lang="en-US" altLang="zh-TW" dirty="0" smtClean="0">
                <a:latin typeface="標楷體" pitchFamily="65" charset="-120"/>
                <a:ea typeface="標楷體" pitchFamily="65" charset="-120"/>
              </a:rPr>
              <a:t>1.</a:t>
            </a:r>
            <a:r>
              <a:rPr lang="zh-TW" altLang="zh-TW" dirty="0" smtClean="0">
                <a:latin typeface="標楷體" pitchFamily="65" charset="-120"/>
                <a:ea typeface="標楷體" pitchFamily="65" charset="-120"/>
              </a:rPr>
              <a:t>期中考</a:t>
            </a:r>
            <a:r>
              <a:rPr lang="zh-TW" altLang="zh-TW" dirty="0">
                <a:latin typeface="標楷體" pitchFamily="65" charset="-120"/>
                <a:ea typeface="標楷體" pitchFamily="65" charset="-120"/>
              </a:rPr>
              <a:t>三科以上不及格學生名單</a:t>
            </a:r>
            <a:r>
              <a:rPr lang="zh-TW" altLang="zh-TW" dirty="0" smtClean="0">
                <a:latin typeface="標楷體" pitchFamily="65" charset="-120"/>
                <a:ea typeface="標楷體" pitchFamily="65" charset="-120"/>
              </a:rPr>
              <a:t>通知</a:t>
            </a:r>
            <a:endParaRPr lang="en-US" altLang="zh-TW" dirty="0" smtClean="0">
              <a:latin typeface="標楷體" pitchFamily="65" charset="-120"/>
              <a:ea typeface="標楷體" pitchFamily="65" charset="-120"/>
            </a:endParaRPr>
          </a:p>
          <a:p>
            <a:r>
              <a:rPr lang="en-US" altLang="zh-TW" dirty="0" smtClean="0">
                <a:latin typeface="標楷體" pitchFamily="65" charset="-120"/>
                <a:ea typeface="標楷體" pitchFamily="65" charset="-120"/>
              </a:rPr>
              <a:t>2.</a:t>
            </a:r>
            <a:r>
              <a:rPr lang="zh-TW" altLang="zh-TW" dirty="0" smtClean="0">
                <a:latin typeface="標楷體" pitchFamily="65" charset="-120"/>
                <a:ea typeface="標楷體" pitchFamily="65" charset="-120"/>
              </a:rPr>
              <a:t>學期</a:t>
            </a:r>
            <a:r>
              <a:rPr lang="zh-TW" altLang="zh-TW" dirty="0">
                <a:latin typeface="標楷體" pitchFamily="65" charset="-120"/>
                <a:ea typeface="標楷體" pitchFamily="65" charset="-120"/>
              </a:rPr>
              <a:t>成績二分之一以上學分成績不及格通知</a:t>
            </a:r>
            <a:endParaRPr lang="zh-TW" altLang="en-US" dirty="0">
              <a:latin typeface="標楷體" pitchFamily="65" charset="-120"/>
              <a:ea typeface="標楷體" pitchFamily="65" charset="-120"/>
            </a:endParaRPr>
          </a:p>
        </p:txBody>
      </p:sp>
      <p:sp>
        <p:nvSpPr>
          <p:cNvPr id="9" name="矩形 8"/>
          <p:cNvSpPr/>
          <p:nvPr/>
        </p:nvSpPr>
        <p:spPr>
          <a:xfrm>
            <a:off x="38050" y="2330643"/>
            <a:ext cx="6606480" cy="369332"/>
          </a:xfrm>
          <a:prstGeom prst="rect">
            <a:avLst/>
          </a:prstGeom>
        </p:spPr>
        <p:txBody>
          <a:bodyPr wrap="square">
            <a:spAutoFit/>
          </a:bodyPr>
          <a:lstStyle/>
          <a:p>
            <a:r>
              <a:rPr lang="en-US" altLang="zh-TW" dirty="0" smtClean="0">
                <a:solidFill>
                  <a:srgbClr val="C00000"/>
                </a:solidFill>
                <a:latin typeface="標楷體" pitchFamily="65" charset="-120"/>
                <a:ea typeface="標楷體" pitchFamily="65" charset="-120"/>
              </a:rPr>
              <a:t>3.</a:t>
            </a:r>
            <a:r>
              <a:rPr lang="zh-TW" altLang="zh-TW" dirty="0" smtClean="0">
                <a:solidFill>
                  <a:srgbClr val="C00000"/>
                </a:solidFill>
                <a:latin typeface="標楷體" pitchFamily="65" charset="-120"/>
                <a:ea typeface="標楷體" pitchFamily="65" charset="-120"/>
              </a:rPr>
              <a:t>對於</a:t>
            </a:r>
            <a:r>
              <a:rPr lang="zh-TW" altLang="zh-TW" dirty="0">
                <a:solidFill>
                  <a:srgbClr val="C00000"/>
                </a:solidFill>
                <a:latin typeface="標楷體" pitchFamily="65" charset="-120"/>
                <a:ea typeface="標楷體" pitchFamily="65" charset="-120"/>
              </a:rPr>
              <a:t>學習成效不佳的學生，本校制訂</a:t>
            </a:r>
            <a:r>
              <a:rPr lang="zh-TW" altLang="zh-TW" u="sng" dirty="0">
                <a:solidFill>
                  <a:srgbClr val="C00000"/>
                </a:solidFill>
                <a:latin typeface="標楷體" pitchFamily="65" charset="-120"/>
                <a:ea typeface="標楷體" pitchFamily="65" charset="-120"/>
              </a:rPr>
              <a:t>補救教學</a:t>
            </a:r>
            <a:endParaRPr lang="zh-TW" altLang="en-US" u="sng" dirty="0">
              <a:solidFill>
                <a:srgbClr val="C00000"/>
              </a:solidFill>
              <a:latin typeface="標楷體" pitchFamily="65" charset="-120"/>
              <a:ea typeface="標楷體" pitchFamily="65" charset="-12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9746" y="2510727"/>
            <a:ext cx="2441440" cy="4228354"/>
          </a:xfrm>
          <a:prstGeom prst="rect">
            <a:avLst/>
          </a:prstGeom>
          <a:ln/>
          <a:extLst/>
        </p:spPr>
        <p:style>
          <a:lnRef idx="2">
            <a:schemeClr val="accent4"/>
          </a:lnRef>
          <a:fillRef idx="1">
            <a:schemeClr val="lt1"/>
          </a:fillRef>
          <a:effectRef idx="0">
            <a:schemeClr val="accent4"/>
          </a:effectRef>
          <a:fontRef idx="minor">
            <a:schemeClr val="dk1"/>
          </a:fontRef>
        </p:style>
      </p:pic>
      <p:sp>
        <p:nvSpPr>
          <p:cNvPr id="19" name="矩形 18"/>
          <p:cNvSpPr/>
          <p:nvPr/>
        </p:nvSpPr>
        <p:spPr>
          <a:xfrm>
            <a:off x="5171594" y="1449987"/>
            <a:ext cx="3995936" cy="646331"/>
          </a:xfrm>
          <a:prstGeom prst="rect">
            <a:avLst/>
          </a:prstGeom>
        </p:spPr>
        <p:txBody>
          <a:bodyPr wrap="square">
            <a:spAutoFit/>
          </a:bodyPr>
          <a:lstStyle/>
          <a:p>
            <a:r>
              <a:rPr lang="zh-TW" altLang="zh-TW" dirty="0">
                <a:solidFill>
                  <a:srgbClr val="0000FF"/>
                </a:solidFill>
                <a:latin typeface="標楷體" pitchFamily="65" charset="-120"/>
                <a:ea typeface="標楷體" pitchFamily="65" charset="-120"/>
              </a:rPr>
              <a:t>二、每</a:t>
            </a:r>
            <a:r>
              <a:rPr lang="zh-TW" altLang="zh-TW" dirty="0" smtClean="0">
                <a:solidFill>
                  <a:srgbClr val="0000FF"/>
                </a:solidFill>
                <a:latin typeface="標楷體" pitchFamily="65" charset="-120"/>
                <a:ea typeface="標楷體" pitchFamily="65" charset="-120"/>
              </a:rPr>
              <a:t>學期辦理</a:t>
            </a:r>
            <a:r>
              <a:rPr lang="zh-TW" altLang="zh-TW" dirty="0">
                <a:solidFill>
                  <a:srgbClr val="0000FF"/>
                </a:solidFill>
                <a:latin typeface="標楷體" pitchFamily="65" charset="-120"/>
                <a:ea typeface="標楷體" pitchFamily="65" charset="-120"/>
              </a:rPr>
              <a:t>學生上網選課輔導說明</a:t>
            </a:r>
            <a:r>
              <a:rPr lang="zh-TW" altLang="zh-TW" dirty="0" smtClean="0">
                <a:solidFill>
                  <a:srgbClr val="0000FF"/>
                </a:solidFill>
                <a:latin typeface="標楷體" pitchFamily="65" charset="-120"/>
                <a:ea typeface="標楷體" pitchFamily="65" charset="-120"/>
              </a:rPr>
              <a:t>會</a:t>
            </a:r>
            <a:endParaRPr lang="en-US" altLang="zh-TW" dirty="0" smtClean="0">
              <a:solidFill>
                <a:srgbClr val="0000FF"/>
              </a:solidFill>
              <a:latin typeface="標楷體" pitchFamily="65" charset="-120"/>
              <a:ea typeface="標楷體" pitchFamily="65" charset="-120"/>
            </a:endParaRPr>
          </a:p>
        </p:txBody>
      </p:sp>
      <p:sp>
        <p:nvSpPr>
          <p:cNvPr id="12" name="矩形 11"/>
          <p:cNvSpPr/>
          <p:nvPr/>
        </p:nvSpPr>
        <p:spPr>
          <a:xfrm>
            <a:off x="203042" y="2848691"/>
            <a:ext cx="2887326" cy="369332"/>
          </a:xfrm>
          <a:prstGeom prst="rect">
            <a:avLst/>
          </a:prstGeom>
        </p:spPr>
        <p:txBody>
          <a:bodyPr wrap="square">
            <a:spAutoFit/>
          </a:bodyPr>
          <a:lstStyle/>
          <a:p>
            <a:r>
              <a:rPr lang="zh-TW" altLang="zh-TW" dirty="0">
                <a:solidFill>
                  <a:srgbClr val="0000FF"/>
                </a:solidFill>
                <a:latin typeface="標楷體" pitchFamily="65" charset="-120"/>
                <a:ea typeface="標楷體" pitchFamily="65" charset="-120"/>
              </a:rPr>
              <a:t>三、生活</a:t>
            </a:r>
            <a:r>
              <a:rPr lang="zh-TW" altLang="zh-TW" dirty="0" smtClean="0">
                <a:solidFill>
                  <a:srgbClr val="0000FF"/>
                </a:solidFill>
                <a:latin typeface="標楷體" pitchFamily="65" charset="-120"/>
                <a:ea typeface="標楷體" pitchFamily="65" charset="-120"/>
              </a:rPr>
              <a:t>輔導</a:t>
            </a:r>
            <a:endParaRPr lang="zh-TW" altLang="en-US" dirty="0">
              <a:solidFill>
                <a:srgbClr val="0000FF"/>
              </a:solidFill>
              <a:latin typeface="標楷體" pitchFamily="65" charset="-120"/>
              <a:ea typeface="標楷體" pitchFamily="65" charset="-120"/>
            </a:endParaRPr>
          </a:p>
        </p:txBody>
      </p:sp>
      <p:sp>
        <p:nvSpPr>
          <p:cNvPr id="15" name="矩形 14"/>
          <p:cNvSpPr/>
          <p:nvPr/>
        </p:nvSpPr>
        <p:spPr>
          <a:xfrm>
            <a:off x="277523" y="3344446"/>
            <a:ext cx="6158090" cy="923330"/>
          </a:xfrm>
          <a:prstGeom prst="rect">
            <a:avLst/>
          </a:prstGeom>
        </p:spPr>
        <p:txBody>
          <a:bodyPr wrap="square">
            <a:spAutoFit/>
          </a:bodyPr>
          <a:lstStyle/>
          <a:p>
            <a:pPr algn="just"/>
            <a:r>
              <a:rPr lang="zh-TW" altLang="en-US" dirty="0" smtClean="0">
                <a:solidFill>
                  <a:srgbClr val="C00000"/>
                </a:solidFill>
                <a:latin typeface="標楷體" pitchFamily="65" charset="-120"/>
                <a:ea typeface="標楷體" pitchFamily="65" charset="-120"/>
              </a:rPr>
              <a:t>■</a:t>
            </a:r>
            <a:r>
              <a:rPr lang="zh-TW" altLang="zh-TW" dirty="0" smtClean="0">
                <a:latin typeface="標楷體" pitchFamily="65" charset="-120"/>
                <a:ea typeface="標楷體" pitchFamily="65" charset="-120"/>
              </a:rPr>
              <a:t>導</a:t>
            </a:r>
            <a:r>
              <a:rPr lang="zh-TW" altLang="en-US" dirty="0" smtClean="0">
                <a:latin typeface="標楷體" pitchFamily="65" charset="-120"/>
                <a:ea typeface="標楷體" pitchFamily="65" charset="-120"/>
              </a:rPr>
              <a:t>生談心時間</a:t>
            </a:r>
            <a:r>
              <a:rPr lang="zh-TW" altLang="zh-TW" dirty="0" smtClean="0">
                <a:latin typeface="標楷體" pitchFamily="65" charset="-120"/>
                <a:ea typeface="標楷體" pitchFamily="65" charset="-120"/>
              </a:rPr>
              <a:t>，導師</a:t>
            </a:r>
            <a:r>
              <a:rPr lang="zh-TW" altLang="en-US" dirty="0" smtClean="0">
                <a:latin typeface="標楷體" pitchFamily="65" charset="-120"/>
                <a:ea typeface="標楷體" pitchFamily="65" charset="-120"/>
              </a:rPr>
              <a:t>利用</a:t>
            </a:r>
            <a:r>
              <a:rPr lang="zh-TW" altLang="zh-TW" dirty="0" smtClean="0">
                <a:latin typeface="標楷體" pitchFamily="65" charset="-120"/>
                <a:ea typeface="標楷體" pitchFamily="65" charset="-120"/>
              </a:rPr>
              <a:t>如</a:t>
            </a:r>
            <a:r>
              <a:rPr lang="zh-TW" altLang="zh-TW" dirty="0">
                <a:latin typeface="標楷體" pitchFamily="65" charset="-120"/>
                <a:ea typeface="標楷體" pitchFamily="65" charset="-120"/>
              </a:rPr>
              <a:t>班會、小組談話、個別</a:t>
            </a:r>
            <a:r>
              <a:rPr lang="zh-TW" altLang="zh-TW" dirty="0" smtClean="0">
                <a:latin typeface="標楷體" pitchFamily="65" charset="-120"/>
                <a:ea typeface="標楷體" pitchFamily="65" charset="-120"/>
              </a:rPr>
              <a:t>談話等，</a:t>
            </a:r>
            <a:r>
              <a:rPr lang="zh-TW" altLang="zh-TW" dirty="0">
                <a:latin typeface="標楷體" pitchFamily="65" charset="-120"/>
                <a:ea typeface="標楷體" pitchFamily="65" charset="-120"/>
              </a:rPr>
              <a:t>或不定期與學生進行團體或個別會談，以協助學生解決其困難，並提供生活、學業、生涯發展上等之輔導</a:t>
            </a:r>
            <a:endParaRPr lang="zh-TW" altLang="en-US" dirty="0">
              <a:latin typeface="標楷體" pitchFamily="65" charset="-120"/>
              <a:ea typeface="標楷體" pitchFamily="65" charset="-120"/>
            </a:endParaRPr>
          </a:p>
        </p:txBody>
      </p:sp>
      <p:sp>
        <p:nvSpPr>
          <p:cNvPr id="16" name="矩形 15"/>
          <p:cNvSpPr/>
          <p:nvPr/>
        </p:nvSpPr>
        <p:spPr>
          <a:xfrm>
            <a:off x="295465" y="4958999"/>
            <a:ext cx="6140147" cy="646331"/>
          </a:xfrm>
          <a:prstGeom prst="rect">
            <a:avLst/>
          </a:prstGeom>
        </p:spPr>
        <p:txBody>
          <a:bodyPr wrap="square">
            <a:spAutoFit/>
          </a:bodyPr>
          <a:lstStyle/>
          <a:p>
            <a:pPr algn="just"/>
            <a:r>
              <a:rPr lang="zh-TW" altLang="en-US" dirty="0" smtClean="0">
                <a:solidFill>
                  <a:srgbClr val="C00000"/>
                </a:solidFill>
                <a:latin typeface="標楷體" pitchFamily="65" charset="-120"/>
                <a:ea typeface="標楷體" pitchFamily="65" charset="-120"/>
              </a:rPr>
              <a:t>■</a:t>
            </a:r>
            <a:r>
              <a:rPr lang="zh-TW" altLang="en-US" dirty="0" smtClean="0">
                <a:latin typeface="標楷體" pitchFamily="65" charset="-120"/>
                <a:ea typeface="標楷體" pitchFamily="65" charset="-120"/>
              </a:rPr>
              <a:t>每年定期與校慶期間邀請</a:t>
            </a:r>
            <a:r>
              <a:rPr lang="zh-TW" altLang="zh-TW" dirty="0">
                <a:solidFill>
                  <a:srgbClr val="0000FF"/>
                </a:solidFill>
                <a:latin typeface="標楷體" pitchFamily="65" charset="-120"/>
                <a:ea typeface="標楷體" pitchFamily="65" charset="-120"/>
              </a:rPr>
              <a:t>系友</a:t>
            </a:r>
            <a:r>
              <a:rPr lang="zh-TW" altLang="zh-TW" dirty="0" smtClean="0">
                <a:solidFill>
                  <a:srgbClr val="0000FF"/>
                </a:solidFill>
                <a:latin typeface="標楷體" pitchFamily="65" charset="-120"/>
                <a:ea typeface="標楷體" pitchFamily="65" charset="-120"/>
              </a:rPr>
              <a:t>返校</a:t>
            </a:r>
            <a:r>
              <a:rPr lang="zh-TW" altLang="en-US" dirty="0" smtClean="0">
                <a:solidFill>
                  <a:srgbClr val="0000FF"/>
                </a:solidFill>
                <a:latin typeface="標楷體" pitchFamily="65" charset="-120"/>
                <a:ea typeface="標楷體" pitchFamily="65" charset="-120"/>
              </a:rPr>
              <a:t>與學弟妹分享工作經驗及產業動向</a:t>
            </a:r>
            <a:r>
              <a:rPr lang="zh-TW" altLang="zh-TW" dirty="0" smtClean="0">
                <a:latin typeface="標楷體" pitchFamily="65" charset="-120"/>
                <a:ea typeface="標楷體" pitchFamily="65" charset="-120"/>
              </a:rPr>
              <a:t>，提供</a:t>
            </a:r>
            <a:r>
              <a:rPr lang="zh-TW" altLang="en-US" dirty="0" smtClean="0">
                <a:latin typeface="標楷體" pitchFamily="65" charset="-120"/>
                <a:ea typeface="標楷體" pitchFamily="65" charset="-120"/>
              </a:rPr>
              <a:t>給在校生一個很好的人生體驗傳承平台</a:t>
            </a:r>
            <a:r>
              <a:rPr lang="zh-TW" altLang="en-US" dirty="0" smtClean="0">
                <a:latin typeface="標楷體"/>
                <a:ea typeface="標楷體"/>
              </a:rPr>
              <a:t>。</a:t>
            </a:r>
            <a:endParaRPr lang="zh-TW" altLang="en-US" dirty="0">
              <a:latin typeface="標楷體" pitchFamily="65" charset="-120"/>
              <a:ea typeface="標楷體" pitchFamily="65" charset="-120"/>
            </a:endParaRPr>
          </a:p>
        </p:txBody>
      </p:sp>
      <p:sp>
        <p:nvSpPr>
          <p:cNvPr id="13" name="圓角矩形 12"/>
          <p:cNvSpPr/>
          <p:nvPr/>
        </p:nvSpPr>
        <p:spPr>
          <a:xfrm>
            <a:off x="295465" y="646117"/>
            <a:ext cx="187220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學習輔導</a:t>
            </a:r>
            <a:endParaRPr kumimoji="0"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02339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14551" y="-10628"/>
            <a:ext cx="9286908" cy="6857999"/>
          </a:xfrm>
          <a:prstGeom prst="rect">
            <a:avLst/>
          </a:prstGeom>
          <a:noFill/>
        </p:spPr>
      </p:pic>
      <p:sp>
        <p:nvSpPr>
          <p:cNvPr id="5" name="圓角矩形 4"/>
          <p:cNvSpPr/>
          <p:nvPr/>
        </p:nvSpPr>
        <p:spPr>
          <a:xfrm>
            <a:off x="295465" y="646117"/>
            <a:ext cx="187220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校園設施</a:t>
            </a:r>
            <a:endParaRPr kumimoji="0" lang="zh-TW" altLang="en-US" dirty="0">
              <a:latin typeface="標楷體" panose="03000509000000000000" pitchFamily="65" charset="-120"/>
              <a:ea typeface="標楷體" panose="03000509000000000000" pitchFamily="65" charset="-120"/>
            </a:endParaRPr>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894" y="5013176"/>
            <a:ext cx="2238378" cy="1492251"/>
          </a:xfrm>
          <a:prstGeom prst="rect">
            <a:avLst/>
          </a:prstGeom>
          <a:ln>
            <a:noFill/>
          </a:ln>
          <a:effectLst>
            <a:outerShdw blurRad="190500" algn="tl" rotWithShape="0">
              <a:srgbClr val="000000">
                <a:alpha val="70000"/>
              </a:srgbClr>
            </a:outerShdw>
          </a:effectLst>
        </p:spPr>
      </p:pic>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894" y="1249739"/>
            <a:ext cx="2238378" cy="1532971"/>
          </a:xfrm>
          <a:prstGeom prst="rect">
            <a:avLst/>
          </a:prstGeom>
          <a:ln>
            <a:noFill/>
          </a:ln>
          <a:effectLst>
            <a:outerShdw blurRad="190500" algn="tl" rotWithShape="0">
              <a:srgbClr val="000000">
                <a:alpha val="70000"/>
              </a:srgbClr>
            </a:outerShdw>
          </a:effectLst>
        </p:spPr>
      </p:pic>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894" y="3015752"/>
            <a:ext cx="2238378" cy="1678782"/>
          </a:xfrm>
          <a:prstGeom prst="rect">
            <a:avLst/>
          </a:prstGeom>
          <a:ln>
            <a:noFill/>
          </a:ln>
          <a:effectLst>
            <a:outerShdw blurRad="190500" algn="tl" rotWithShape="0">
              <a:srgbClr val="000000">
                <a:alpha val="70000"/>
              </a:srgbClr>
            </a:outerShdw>
          </a:effectLst>
        </p:spPr>
      </p:pic>
      <p:pic>
        <p:nvPicPr>
          <p:cNvPr id="10" name="圖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3005" y="5013176"/>
            <a:ext cx="2293923" cy="1633134"/>
          </a:xfrm>
          <a:prstGeom prst="rect">
            <a:avLst/>
          </a:prstGeom>
          <a:ln>
            <a:noFill/>
          </a:ln>
          <a:effectLst>
            <a:outerShdw blurRad="190500" algn="tl" rotWithShape="0">
              <a:srgbClr val="000000">
                <a:alpha val="70000"/>
              </a:srgbClr>
            </a:outerShdw>
          </a:effectLst>
        </p:spPr>
      </p:pic>
      <p:pic>
        <p:nvPicPr>
          <p:cNvPr id="11" name="圖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3005" y="2924944"/>
            <a:ext cx="2456763" cy="1678782"/>
          </a:xfrm>
          <a:prstGeom prst="rect">
            <a:avLst/>
          </a:prstGeom>
          <a:ln>
            <a:noFill/>
          </a:ln>
          <a:effectLst>
            <a:outerShdw blurRad="190500" algn="tl" rotWithShape="0">
              <a:srgbClr val="000000">
                <a:alpha val="70000"/>
              </a:srgbClr>
            </a:outerShdw>
          </a:effectLst>
        </p:spPr>
      </p:pic>
      <p:pic>
        <p:nvPicPr>
          <p:cNvPr id="12" name="圖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33654" y="1154629"/>
            <a:ext cx="2347107" cy="1558626"/>
          </a:xfrm>
          <a:prstGeom prst="rect">
            <a:avLst/>
          </a:prstGeom>
          <a:ln>
            <a:noFill/>
          </a:ln>
          <a:effectLst>
            <a:outerShdw blurRad="190500" algn="tl" rotWithShape="0">
              <a:srgbClr val="000000">
                <a:alpha val="70000"/>
              </a:srgbClr>
            </a:outerShdw>
          </a:effectLst>
        </p:spPr>
      </p:pic>
      <p:pic>
        <p:nvPicPr>
          <p:cNvPr id="13" name="圖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00192" y="1161552"/>
            <a:ext cx="2431736" cy="1621158"/>
          </a:xfrm>
          <a:prstGeom prst="rect">
            <a:avLst/>
          </a:prstGeom>
          <a:ln>
            <a:noFill/>
          </a:ln>
          <a:effectLst>
            <a:outerShdw blurRad="190500" algn="tl" rotWithShape="0">
              <a:srgbClr val="000000">
                <a:alpha val="70000"/>
              </a:srgbClr>
            </a:outerShdw>
          </a:effectLst>
        </p:spPr>
      </p:pic>
      <p:pic>
        <p:nvPicPr>
          <p:cNvPr id="14" name="圖片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68501" y="2924944"/>
            <a:ext cx="2492138" cy="1678782"/>
          </a:xfrm>
          <a:prstGeom prst="rect">
            <a:avLst/>
          </a:prstGeom>
          <a:ln>
            <a:noFill/>
          </a:ln>
          <a:effectLst>
            <a:outerShdw blurRad="190500" algn="tl" rotWithShape="0">
              <a:srgbClr val="000000">
                <a:alpha val="70000"/>
              </a:srgbClr>
            </a:outerShdw>
          </a:effectLst>
        </p:spPr>
      </p:pic>
      <p:pic>
        <p:nvPicPr>
          <p:cNvPr id="15" name="圖片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44208" y="5013176"/>
            <a:ext cx="2155014" cy="161626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95976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辦公行政\海報檔\ppt公板1.jpg"/>
          <p:cNvPicPr>
            <a:picLocks noChangeAspect="1" noChangeArrowheads="1"/>
          </p:cNvPicPr>
          <p:nvPr/>
        </p:nvPicPr>
        <p:blipFill>
          <a:blip r:embed="rId2" cstate="print"/>
          <a:srcRect/>
          <a:stretch>
            <a:fillRect/>
          </a:stretch>
        </p:blipFill>
        <p:spPr bwMode="auto">
          <a:xfrm>
            <a:off x="0" y="0"/>
            <a:ext cx="9286908" cy="6857999"/>
          </a:xfrm>
          <a:prstGeom prst="rect">
            <a:avLst/>
          </a:prstGeom>
          <a:noFill/>
        </p:spPr>
      </p:pic>
      <p:sp>
        <p:nvSpPr>
          <p:cNvPr id="5" name="圓角矩形 4"/>
          <p:cNvSpPr/>
          <p:nvPr/>
        </p:nvSpPr>
        <p:spPr>
          <a:xfrm>
            <a:off x="295465" y="646117"/>
            <a:ext cx="1872208" cy="357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dirty="0" smtClean="0">
                <a:latin typeface="標楷體" panose="03000509000000000000" pitchFamily="65" charset="-120"/>
                <a:ea typeface="標楷體" panose="03000509000000000000" pitchFamily="65" charset="-120"/>
              </a:rPr>
              <a:t>活動花絮</a:t>
            </a:r>
            <a:endParaRPr kumimoji="0" lang="zh-TW" altLang="en-US" dirty="0">
              <a:latin typeface="標楷體" panose="03000509000000000000" pitchFamily="65" charset="-120"/>
              <a:ea typeface="標楷體" panose="03000509000000000000" pitchFamily="65" charset="-120"/>
            </a:endParaRPr>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412776"/>
            <a:ext cx="3072341" cy="2304256"/>
          </a:xfrm>
          <a:prstGeom prst="rect">
            <a:avLst/>
          </a:prstGeom>
        </p:spPr>
      </p:pic>
      <p:pic>
        <p:nvPicPr>
          <p:cNvPr id="8" name="Picture 4" descr="458983_466932293371155_1641836982_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5" y="1268760"/>
            <a:ext cx="4490041" cy="24482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G_5381-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3900871"/>
            <a:ext cx="2016224" cy="295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3141" y="4128626"/>
            <a:ext cx="3419819" cy="2279323"/>
          </a:xfrm>
          <a:prstGeom prst="rect">
            <a:avLst/>
          </a:prstGeom>
        </p:spPr>
      </p:pic>
      <p:pic>
        <p:nvPicPr>
          <p:cNvPr id="10" name="圖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9772" y="4167081"/>
            <a:ext cx="2987824" cy="2240868"/>
          </a:xfrm>
          <a:prstGeom prst="rect">
            <a:avLst/>
          </a:prstGeom>
        </p:spPr>
      </p:pic>
    </p:spTree>
    <p:extLst>
      <p:ext uri="{BB962C8B-B14F-4D97-AF65-F5344CB8AC3E}">
        <p14:creationId xmlns:p14="http://schemas.microsoft.com/office/powerpoint/2010/main" val="3280049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85786" y="5143512"/>
            <a:ext cx="8229600" cy="1143000"/>
          </a:xfrm>
        </p:spPr>
        <p:txBody>
          <a:bodyPr/>
          <a:lstStyle/>
          <a:p>
            <a:r>
              <a:rPr lang="zh-TW" altLang="en-US" dirty="0" smtClean="0">
                <a:solidFill>
                  <a:srgbClr val="FF0000"/>
                </a:solidFill>
                <a:latin typeface="標楷體" panose="03000509000000000000" pitchFamily="65" charset="-120"/>
                <a:ea typeface="標楷體" panose="03000509000000000000" pitchFamily="65" charset="-120"/>
              </a:rPr>
              <a:t>聯合大學理工學院歡迎您的加入</a:t>
            </a:r>
            <a:endParaRPr lang="zh-TW" altLang="en-US" dirty="0">
              <a:solidFill>
                <a:srgbClr val="FF0000"/>
              </a:solidFill>
              <a:latin typeface="標楷體" panose="03000509000000000000" pitchFamily="65" charset="-120"/>
              <a:ea typeface="標楷體" panose="03000509000000000000" pitchFamily="65" charset="-120"/>
            </a:endParaRPr>
          </a:p>
        </p:txBody>
      </p:sp>
      <p:pic>
        <p:nvPicPr>
          <p:cNvPr id="1026" name="Picture 2" descr="Z:\辦公行政\海報檔\聯大照片\2010.10.26聯大目錄\DSC_0419.jpg"/>
          <p:cNvPicPr>
            <a:picLocks noChangeAspect="1" noChangeArrowheads="1"/>
          </p:cNvPicPr>
          <p:nvPr/>
        </p:nvPicPr>
        <p:blipFill>
          <a:blip r:embed="rId2" cstate="print"/>
          <a:srcRect/>
          <a:stretch>
            <a:fillRect/>
          </a:stretch>
        </p:blipFill>
        <p:spPr bwMode="auto">
          <a:xfrm>
            <a:off x="971600" y="1140633"/>
            <a:ext cx="7383764" cy="4009153"/>
          </a:xfrm>
          <a:prstGeom prst="rect">
            <a:avLst/>
          </a:prstGeom>
          <a:noFill/>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60648"/>
            <a:ext cx="40005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38978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1181</TotalTime>
  <Words>1308</Words>
  <Application>Microsoft Office PowerPoint</Application>
  <PresentationFormat>如螢幕大小 (4:3)</PresentationFormat>
  <Paragraphs>229</Paragraphs>
  <Slides>18</Slides>
  <Notes>1</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18</vt:i4>
      </vt:variant>
    </vt:vector>
  </HeadingPairs>
  <TitlesOfParts>
    <vt:vector size="26" baseType="lpstr">
      <vt:lpstr>華康隸書體W3</vt:lpstr>
      <vt:lpstr>新細明體</vt:lpstr>
      <vt:lpstr>標楷體</vt:lpstr>
      <vt:lpstr>Arial</vt:lpstr>
      <vt:lpstr>Calibri</vt:lpstr>
      <vt:lpstr>Times New Roman</vt:lpstr>
      <vt:lpstr>Wingdings</vt:lpstr>
      <vt:lpstr>Office 佈景主題</vt:lpstr>
      <vt:lpstr>PowerPoint 簡報</vt:lpstr>
      <vt:lpstr>關於理工學院</vt:lpstr>
      <vt:lpstr>組織現況</vt:lpstr>
      <vt:lpstr>設備資源</vt:lpstr>
      <vt:lpstr>PowerPoint 簡報</vt:lpstr>
      <vt:lpstr>發展狀況與重點特色</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聯合大學理工學院歡迎您的加入</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dc:creator>
  <cp:lastModifiedBy>chsi</cp:lastModifiedBy>
  <cp:revision>113</cp:revision>
  <dcterms:created xsi:type="dcterms:W3CDTF">2015-12-02T08:08:49Z</dcterms:created>
  <dcterms:modified xsi:type="dcterms:W3CDTF">2017-02-09T07:32:49Z</dcterms:modified>
</cp:coreProperties>
</file>